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handoutMasterIdLst>
    <p:handoutMasterId r:id="rId20"/>
  </p:handoutMasterIdLst>
  <p:sldIdLst>
    <p:sldId id="415" r:id="rId2"/>
    <p:sldId id="418" r:id="rId3"/>
    <p:sldId id="1539" r:id="rId4"/>
    <p:sldId id="1566" r:id="rId5"/>
    <p:sldId id="449" r:id="rId6"/>
    <p:sldId id="417" r:id="rId7"/>
    <p:sldId id="1567" r:id="rId8"/>
    <p:sldId id="1576" r:id="rId9"/>
    <p:sldId id="1568" r:id="rId10"/>
    <p:sldId id="1569" r:id="rId11"/>
    <p:sldId id="1573" r:id="rId12"/>
    <p:sldId id="1572" r:id="rId13"/>
    <p:sldId id="1574" r:id="rId14"/>
    <p:sldId id="1575" r:id="rId15"/>
    <p:sldId id="1565" r:id="rId16"/>
    <p:sldId id="412" r:id="rId17"/>
    <p:sldId id="296" r:id="rId18"/>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 xmlns:p15="http://schemas.microsoft.com/office/powerpoint/2012/main">
        <p15:guide id="1" orient="horz" pos="1602"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9BCA"/>
    <a:srgbClr val="1381C7"/>
    <a:srgbClr val="DFAB37"/>
    <a:srgbClr val="9AC9E5"/>
    <a:srgbClr val="F1AF00"/>
    <a:srgbClr val="7F7F7F"/>
    <a:srgbClr val="E5911F"/>
    <a:srgbClr val="E28F1F"/>
    <a:srgbClr val="2065BA"/>
    <a:srgbClr val="0385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73" autoAdjust="0"/>
    <p:restoredTop sz="94656" autoAdjust="0"/>
  </p:normalViewPr>
  <p:slideViewPr>
    <p:cSldViewPr showGuides="1">
      <p:cViewPr varScale="1">
        <p:scale>
          <a:sx n="96" d="100"/>
          <a:sy n="96" d="100"/>
        </p:scale>
        <p:origin x="-787" y="-64"/>
      </p:cViewPr>
      <p:guideLst>
        <p:guide orient="horz" pos="160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2025/5/27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黑体" panose="02010609060101010101" pitchFamily="49"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黑体" panose="02010609060101010101" pitchFamily="49" charset="-122"/>
              </a:defRPr>
            </a:lvl1pPr>
          </a:lstStyle>
          <a:p>
            <a:fld id="{23012AAE-6EDB-44F0-99DA-3FEABD2E367B}" type="datetimeFigureOut">
              <a:rPr lang="zh-CN" altLang="en-US" smtClean="0"/>
              <a:t>2025/5/27</a:t>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黑体" panose="02010609060101010101" pitchFamily="49"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黑体" panose="02010609060101010101" pitchFamily="49" charset="-122"/>
              </a:defRPr>
            </a:lvl1pPr>
          </a:lstStyle>
          <a:p>
            <a:fld id="{92CA0409-433A-43DA-BC5E-A313D94036A3}" type="slidenum">
              <a:rPr lang="zh-CN" altLang="en-US" smtClean="0"/>
              <a:t>‹#›</a:t>
            </a:fld>
            <a:endParaRPr lang="zh-CN" altLang="en-US" dirty="0"/>
          </a:p>
        </p:txBody>
      </p:sp>
    </p:spTree>
    <p:extLst>
      <p:ext uri="{BB962C8B-B14F-4D97-AF65-F5344CB8AC3E}">
        <p14:creationId xmlns:p14="http://schemas.microsoft.com/office/powerpoint/2010/main" val="842272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黑体" panose="02010609060101010101" pitchFamily="49" charset="-122"/>
        <a:cs typeface="+mn-cs"/>
      </a:defRPr>
    </a:lvl1pPr>
    <a:lvl2pPr marL="457200" algn="l" defTabSz="914400" rtl="0" eaLnBrk="1" latinLnBrk="0" hangingPunct="1">
      <a:defRPr sz="1200" kern="1200">
        <a:solidFill>
          <a:schemeClr val="tx1"/>
        </a:solidFill>
        <a:latin typeface="+mn-lt"/>
        <a:ea typeface="黑体" panose="02010609060101010101" pitchFamily="49" charset="-122"/>
        <a:cs typeface="+mn-cs"/>
      </a:defRPr>
    </a:lvl2pPr>
    <a:lvl3pPr marL="914400" algn="l" defTabSz="914400" rtl="0" eaLnBrk="1" latinLnBrk="0" hangingPunct="1">
      <a:defRPr sz="1200" kern="1200">
        <a:solidFill>
          <a:schemeClr val="tx1"/>
        </a:solidFill>
        <a:latin typeface="+mn-lt"/>
        <a:ea typeface="黑体" panose="02010609060101010101" pitchFamily="49" charset="-122"/>
        <a:cs typeface="+mn-cs"/>
      </a:defRPr>
    </a:lvl3pPr>
    <a:lvl4pPr marL="1371600" algn="l" defTabSz="914400" rtl="0" eaLnBrk="1" latinLnBrk="0" hangingPunct="1">
      <a:defRPr sz="1200" kern="1200">
        <a:solidFill>
          <a:schemeClr val="tx1"/>
        </a:solidFill>
        <a:latin typeface="+mn-lt"/>
        <a:ea typeface="黑体" panose="02010609060101010101" pitchFamily="49" charset="-122"/>
        <a:cs typeface="+mn-cs"/>
      </a:defRPr>
    </a:lvl4pPr>
    <a:lvl5pPr marL="1828800" algn="l" defTabSz="914400" rtl="0" eaLnBrk="1" latinLnBrk="0" hangingPunct="1">
      <a:defRPr sz="1200" kern="1200">
        <a:solidFill>
          <a:schemeClr val="tx1"/>
        </a:solidFill>
        <a:latin typeface="+mn-lt"/>
        <a:ea typeface="黑体" panose="02010609060101010101" pitchFamily="49"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7.jpeg"/><Relationship Id="rId4" Type="http://schemas.openxmlformats.org/officeDocument/2006/relationships/image" Target="../media/image7.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tint val="93000"/>
          </a:schemeClr>
        </a:solidFill>
        <a:effectLst/>
      </p:bgPr>
    </p:bg>
    <p:spTree>
      <p:nvGrpSpPr>
        <p:cNvPr id="1" name=""/>
        <p:cNvGrpSpPr/>
        <p:nvPr/>
      </p:nvGrpSpPr>
      <p:grpSpPr>
        <a:xfrm>
          <a:off x="0" y="0"/>
          <a:ext cx="0" cy="0"/>
          <a:chOff x="0" y="0"/>
          <a:chExt cx="0" cy="0"/>
        </a:xfrm>
      </p:grpSpPr>
      <p:pic>
        <p:nvPicPr>
          <p:cNvPr id="23" name="图片 22" descr="背景图案&#10;&#10;描述已自动生成"/>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0" y="-1039"/>
            <a:ext cx="9144000" cy="5145578"/>
          </a:xfrm>
          <a:prstGeom prst="rect">
            <a:avLst/>
          </a:prstGeom>
        </p:spPr>
      </p:pic>
      <p:pic>
        <p:nvPicPr>
          <p:cNvPr id="22530" name="Picture 2" hidden="1"/>
          <p:cNvPicPr>
            <a:picLocks noChangeAspect="1" noChangeArrowheads="1"/>
          </p:cNvPicPr>
          <p:nvPr userDrawn="1"/>
        </p:nvPicPr>
        <p:blipFill>
          <a:blip r:embed="rId3" cstate="print"/>
          <a:srcRect/>
          <a:stretch>
            <a:fillRect/>
          </a:stretch>
        </p:blipFill>
        <p:spPr bwMode="auto">
          <a:xfrm>
            <a:off x="0" y="0"/>
            <a:ext cx="9144000" cy="5140990"/>
          </a:xfrm>
          <a:prstGeom prst="rect">
            <a:avLst/>
          </a:prstGeom>
          <a:noFill/>
          <a:ln w="9525">
            <a:noFill/>
            <a:miter lim="800000"/>
            <a:headEnd/>
            <a:tailEnd/>
          </a:ln>
          <a:effectLst/>
        </p:spPr>
      </p:pic>
      <p:pic>
        <p:nvPicPr>
          <p:cNvPr id="2050" name="Picture 2" hidden="1"/>
          <p:cNvPicPr>
            <a:picLocks noChangeAspect="1" noChangeArrowheads="1"/>
          </p:cNvPicPr>
          <p:nvPr userDrawn="1"/>
        </p:nvPicPr>
        <p:blipFill>
          <a:blip r:embed="rId4" cstate="print"/>
          <a:srcRect/>
          <a:stretch>
            <a:fillRect/>
          </a:stretch>
        </p:blipFill>
        <p:spPr bwMode="auto">
          <a:xfrm>
            <a:off x="0" y="0"/>
            <a:ext cx="9144000" cy="5140990"/>
          </a:xfrm>
          <a:prstGeom prst="rect">
            <a:avLst/>
          </a:prstGeom>
          <a:noFill/>
          <a:ln w="9525">
            <a:noFill/>
            <a:miter lim="800000"/>
            <a:headEnd/>
            <a:tailEnd/>
          </a:ln>
          <a:effectLst/>
        </p:spPr>
      </p:pic>
      <p:pic>
        <p:nvPicPr>
          <p:cNvPr id="7" name="Picture 2" descr="http://pic62.nipic.com/file/20150317/20317067_161109480000_2.jpg" hidden="1"/>
          <p:cNvPicPr>
            <a:picLocks noChangeAspect="1" noChangeArrowheads="1"/>
          </p:cNvPicPr>
          <p:nvPr userDrawn="1"/>
        </p:nvPicPr>
        <p:blipFill>
          <a:blip r:embed="rId5" cstate="print">
            <a:duotone>
              <a:schemeClr val="bg2">
                <a:shade val="45000"/>
                <a:satMod val="135000"/>
              </a:schemeClr>
              <a:prstClr val="white"/>
            </a:duotone>
          </a:blip>
          <a:srcRect l="9278" t="52928" r="13875" b="3846"/>
          <a:stretch>
            <a:fillRect/>
          </a:stretch>
        </p:blipFill>
        <p:spPr bwMode="auto">
          <a:xfrm>
            <a:off x="0" y="0"/>
            <a:ext cx="9144000" cy="5143500"/>
          </a:xfrm>
          <a:prstGeom prst="rect">
            <a:avLst/>
          </a:prstGeom>
          <a:noFill/>
        </p:spPr>
      </p:pic>
      <p:sp>
        <p:nvSpPr>
          <p:cNvPr id="8" name="五边形 7" hidden="1"/>
          <p:cNvSpPr/>
          <p:nvPr userDrawn="1"/>
        </p:nvSpPr>
        <p:spPr>
          <a:xfrm rot="5400000">
            <a:off x="550434" y="-50400"/>
            <a:ext cx="1008000" cy="1108800"/>
          </a:xfrm>
          <a:prstGeom prst="homePlate">
            <a:avLst>
              <a:gd name="adj" fmla="val 32345"/>
            </a:avLst>
          </a:prstGeom>
          <a:solidFill>
            <a:srgbClr val="F1A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9" name="TextBox 8" hidden="1"/>
          <p:cNvSpPr txBox="1"/>
          <p:nvPr userDrawn="1"/>
        </p:nvSpPr>
        <p:spPr>
          <a:xfrm>
            <a:off x="589948" y="71420"/>
            <a:ext cx="928694" cy="646331"/>
          </a:xfrm>
          <a:prstGeom prst="rect">
            <a:avLst/>
          </a:prstGeom>
          <a:noFill/>
        </p:spPr>
        <p:txBody>
          <a:bodyPr wrap="square" rtlCol="0">
            <a:spAutoFit/>
          </a:bodyPr>
          <a:lstStyle/>
          <a:p>
            <a:pPr algn="ctr"/>
            <a:r>
              <a:rPr lang="en-US" altLang="zh-CN" sz="3600" b="1" dirty="0">
                <a:solidFill>
                  <a:schemeClr val="bg1"/>
                </a:solidFill>
                <a:latin typeface="Agency FB" pitchFamily="34" charset="0"/>
                <a:ea typeface="黑体" panose="02010609060101010101" pitchFamily="49" charset="-122"/>
              </a:rPr>
              <a:t>2016</a:t>
            </a:r>
            <a:endParaRPr lang="zh-CN" altLang="en-US" sz="3600" b="1" dirty="0">
              <a:solidFill>
                <a:schemeClr val="bg1"/>
              </a:solidFill>
              <a:latin typeface="Agency FB" pitchFamily="34" charset="0"/>
              <a:ea typeface="黑体" panose="02010609060101010101" pitchFamily="49" charset="-122"/>
            </a:endParaRPr>
          </a:p>
        </p:txBody>
      </p:sp>
      <p:pic>
        <p:nvPicPr>
          <p:cNvPr id="11" name="图片 10" descr="未标题-1.png" hidden="1"/>
          <p:cNvPicPr>
            <a:picLocks noChangeAspect="1"/>
          </p:cNvPicPr>
          <p:nvPr userDrawn="1"/>
        </p:nvPicPr>
        <p:blipFill>
          <a:blip r:embed="rId6" cstate="print"/>
          <a:stretch>
            <a:fillRect/>
          </a:stretch>
        </p:blipFill>
        <p:spPr>
          <a:xfrm>
            <a:off x="7692926" y="509980"/>
            <a:ext cx="1448630" cy="1663241"/>
          </a:xfrm>
          <a:prstGeom prst="rect">
            <a:avLst/>
          </a:prstGeom>
        </p:spPr>
      </p:pic>
      <p:pic>
        <p:nvPicPr>
          <p:cNvPr id="12" name="图片 11" descr="未标题-1.png" hidden="1"/>
          <p:cNvPicPr>
            <a:picLocks noChangeAspect="1"/>
          </p:cNvPicPr>
          <p:nvPr userDrawn="1"/>
        </p:nvPicPr>
        <p:blipFill>
          <a:blip r:embed="rId6" cstate="print"/>
          <a:stretch>
            <a:fillRect/>
          </a:stretch>
        </p:blipFill>
        <p:spPr>
          <a:xfrm>
            <a:off x="8481220" y="1851581"/>
            <a:ext cx="1448630" cy="1663241"/>
          </a:xfrm>
          <a:prstGeom prst="rect">
            <a:avLst/>
          </a:prstGeom>
        </p:spPr>
      </p:pic>
      <p:pic>
        <p:nvPicPr>
          <p:cNvPr id="13" name="图片 12" descr="未标题-1.png" hidden="1"/>
          <p:cNvPicPr>
            <a:picLocks noChangeAspect="1"/>
          </p:cNvPicPr>
          <p:nvPr userDrawn="1"/>
        </p:nvPicPr>
        <p:blipFill>
          <a:blip r:embed="rId6" cstate="print"/>
          <a:stretch>
            <a:fillRect/>
          </a:stretch>
        </p:blipFill>
        <p:spPr>
          <a:xfrm>
            <a:off x="7692925" y="3193183"/>
            <a:ext cx="1448630" cy="1663241"/>
          </a:xfrm>
          <a:prstGeom prst="rect">
            <a:avLst/>
          </a:prstGeom>
        </p:spPr>
      </p:pic>
      <p:pic>
        <p:nvPicPr>
          <p:cNvPr id="14" name="图片 13" descr="未标题-1.png" hidden="1"/>
          <p:cNvPicPr>
            <a:picLocks noChangeAspect="1"/>
          </p:cNvPicPr>
          <p:nvPr userDrawn="1"/>
        </p:nvPicPr>
        <p:blipFill>
          <a:blip r:embed="rId6" cstate="print"/>
          <a:stretch>
            <a:fillRect/>
          </a:stretch>
        </p:blipFill>
        <p:spPr>
          <a:xfrm>
            <a:off x="5328045" y="-831621"/>
            <a:ext cx="1448630" cy="1663241"/>
          </a:xfrm>
          <a:prstGeom prst="rect">
            <a:avLst/>
          </a:prstGeom>
        </p:spPr>
      </p:pic>
      <p:pic>
        <p:nvPicPr>
          <p:cNvPr id="15" name="图片 14" descr="未标题-1.png" hidden="1"/>
          <p:cNvPicPr>
            <a:picLocks noChangeAspect="1"/>
          </p:cNvPicPr>
          <p:nvPr userDrawn="1"/>
        </p:nvPicPr>
        <p:blipFill>
          <a:blip r:embed="rId6" cstate="print"/>
          <a:stretch>
            <a:fillRect/>
          </a:stretch>
        </p:blipFill>
        <p:spPr>
          <a:xfrm>
            <a:off x="6904632" y="-831621"/>
            <a:ext cx="1448630" cy="1663241"/>
          </a:xfrm>
          <a:prstGeom prst="rect">
            <a:avLst/>
          </a:prstGeom>
        </p:spPr>
      </p:pic>
      <p:pic>
        <p:nvPicPr>
          <p:cNvPr id="16" name="图片 15" descr="未标题-1.png" hidden="1"/>
          <p:cNvPicPr>
            <a:picLocks noChangeAspect="1"/>
          </p:cNvPicPr>
          <p:nvPr userDrawn="1"/>
        </p:nvPicPr>
        <p:blipFill>
          <a:blip r:embed="rId6" cstate="print"/>
          <a:stretch>
            <a:fillRect/>
          </a:stretch>
        </p:blipFill>
        <p:spPr>
          <a:xfrm>
            <a:off x="8481220" y="-831621"/>
            <a:ext cx="1448630" cy="1663241"/>
          </a:xfrm>
          <a:prstGeom prst="rect">
            <a:avLst/>
          </a:prstGeom>
        </p:spPr>
      </p:pic>
      <p:pic>
        <p:nvPicPr>
          <p:cNvPr id="17" name="图片 16" descr="未标题-1.png" hidden="1"/>
          <p:cNvPicPr>
            <a:picLocks noChangeAspect="1"/>
          </p:cNvPicPr>
          <p:nvPr userDrawn="1"/>
        </p:nvPicPr>
        <p:blipFill>
          <a:blip r:embed="rId7" cstate="print"/>
          <a:stretch>
            <a:fillRect/>
          </a:stretch>
        </p:blipFill>
        <p:spPr>
          <a:xfrm>
            <a:off x="6116339" y="501389"/>
            <a:ext cx="1448629" cy="1663240"/>
          </a:xfrm>
          <a:prstGeom prst="rect">
            <a:avLst/>
          </a:prstGeom>
        </p:spPr>
      </p:pic>
      <p:pic>
        <p:nvPicPr>
          <p:cNvPr id="18" name="图片 17" descr="未标题-1.png" hidden="1"/>
          <p:cNvPicPr>
            <a:picLocks noChangeAspect="1"/>
          </p:cNvPicPr>
          <p:nvPr userDrawn="1"/>
        </p:nvPicPr>
        <p:blipFill>
          <a:blip r:embed="rId8" cstate="print"/>
          <a:stretch>
            <a:fillRect/>
          </a:stretch>
        </p:blipFill>
        <p:spPr>
          <a:xfrm>
            <a:off x="6904633" y="1851581"/>
            <a:ext cx="1448628" cy="1663240"/>
          </a:xfrm>
          <a:prstGeom prst="rect">
            <a:avLst/>
          </a:prstGeom>
        </p:spPr>
      </p:pic>
      <p:sp>
        <p:nvSpPr>
          <p:cNvPr id="2" name="标题 1"/>
          <p:cNvSpPr>
            <a:spLocks noGrp="1"/>
          </p:cNvSpPr>
          <p:nvPr>
            <p:ph type="ctrTitle"/>
          </p:nvPr>
        </p:nvSpPr>
        <p:spPr>
          <a:xfrm>
            <a:off x="467995" y="1597819"/>
            <a:ext cx="5243522" cy="1473997"/>
          </a:xfrm>
        </p:spPr>
        <p:txBody>
          <a:bodyPr>
            <a:normAutofit/>
          </a:bodyPr>
          <a:lstStyle>
            <a:lvl1pPr algn="l">
              <a:defRPr sz="4400" b="1">
                <a:solidFill>
                  <a:schemeClr val="tx1">
                    <a:lumMod val="85000"/>
                    <a:lumOff val="15000"/>
                  </a:schemeClr>
                </a:solidFill>
                <a:effectLst/>
                <a:latin typeface="黑体" panose="02010609060101010101" pitchFamily="49" charset="-122"/>
                <a:ea typeface="黑体" panose="02010609060101010101" pitchFamily="49" charset="-122"/>
              </a:defRPr>
            </a:lvl1pPr>
          </a:lstStyle>
          <a:p>
            <a:r>
              <a:rPr lang="zh-CN" altLang="en-US" dirty="0"/>
              <a:t>单击此处编辑母版标题样式</a:t>
            </a:r>
          </a:p>
        </p:txBody>
      </p:sp>
      <p:sp>
        <p:nvSpPr>
          <p:cNvPr id="3" name="副标题 2"/>
          <p:cNvSpPr>
            <a:spLocks noGrp="1"/>
          </p:cNvSpPr>
          <p:nvPr>
            <p:ph type="subTitle" idx="1"/>
          </p:nvPr>
        </p:nvSpPr>
        <p:spPr>
          <a:xfrm>
            <a:off x="467995" y="3114688"/>
            <a:ext cx="4557722" cy="1314450"/>
          </a:xfr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lang="zh-CN" altLang="en-US" sz="1800" b="1" kern="1200" dirty="0" smtClean="0">
                <a:solidFill>
                  <a:srgbClr val="F1AF00"/>
                </a:solidFill>
                <a:latin typeface="黑体" panose="02010609060101010101" pitchFamily="49" charset="-122"/>
                <a:ea typeface="黑体" panose="02010609060101010101" pitchFamily="49" charset="-122"/>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219AF9E6-E731-484A-9116-838FDFCDD6C6}" type="datetimeFigureOut">
              <a:rPr lang="zh-CN" altLang="en-US" smtClean="0"/>
              <a:t>2025/5/27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hidden="1"/>
          <p:cNvSpPr>
            <a:spLocks noGrp="1"/>
          </p:cNvSpPr>
          <p:nvPr>
            <p:ph type="sldNum" sz="quarter" idx="12"/>
          </p:nvPr>
        </p:nvSpPr>
        <p:spPr/>
        <p:txBody>
          <a:bodyPr/>
          <a:lstStyle/>
          <a:p>
            <a:fld id="{F177599F-3A9F-4783-A43C-1D28D1DD9428}" type="slidenum">
              <a:rPr lang="zh-CN" altLang="en-US" smtClean="0"/>
              <a:t>‹#›</a:t>
            </a:fld>
            <a:endParaRPr lang="zh-CN" altLang="en-US"/>
          </a:p>
        </p:txBody>
      </p:sp>
      <p:pic>
        <p:nvPicPr>
          <p:cNvPr id="21" name="图片 20" descr="未标题-1.png" hidden="1"/>
          <p:cNvPicPr>
            <a:picLocks noChangeAspect="1"/>
          </p:cNvPicPr>
          <p:nvPr userDrawn="1"/>
        </p:nvPicPr>
        <p:blipFill>
          <a:blip r:embed="rId6" cstate="print"/>
          <a:stretch>
            <a:fillRect/>
          </a:stretch>
        </p:blipFill>
        <p:spPr>
          <a:xfrm>
            <a:off x="5328045" y="4551847"/>
            <a:ext cx="1448630" cy="1663241"/>
          </a:xfrm>
          <a:prstGeom prst="rect">
            <a:avLst/>
          </a:prstGeom>
        </p:spPr>
      </p:pic>
      <p:pic>
        <p:nvPicPr>
          <p:cNvPr id="22" name="图片 21" descr="LOGO-图透（高清）.png" hidden="1"/>
          <p:cNvPicPr>
            <a:picLocks noChangeAspect="1"/>
          </p:cNvPicPr>
          <p:nvPr userDrawn="1"/>
        </p:nvPicPr>
        <p:blipFill>
          <a:blip r:embed="rId9" cstate="print"/>
          <a:stretch>
            <a:fillRect/>
          </a:stretch>
        </p:blipFill>
        <p:spPr>
          <a:xfrm>
            <a:off x="6116339" y="3193183"/>
            <a:ext cx="1447200" cy="1667850"/>
          </a:xfrm>
          <a:prstGeom prst="rect">
            <a:avLst/>
          </a:prstGeom>
        </p:spPr>
      </p:pic>
      <p:pic>
        <p:nvPicPr>
          <p:cNvPr id="53" name="图片 52" descr="水中的倒影&#10;&#10;中度可信度描述已自动生成"/>
          <p:cNvPicPr>
            <a:picLocks noChangeAspect="1"/>
          </p:cNvPicPr>
          <p:nvPr userDrawn="1"/>
        </p:nvPicPr>
        <p:blipFill>
          <a:blip r:embed="rId10" cstate="print">
            <a:alphaModFix amt="20000"/>
            <a:extLst>
              <a:ext uri="{28A0092B-C50C-407E-A947-70E740481C1C}">
                <a14:useLocalDpi xmlns:a14="http://schemas.microsoft.com/office/drawing/2010/main" val="0"/>
              </a:ext>
            </a:extLst>
          </a:blip>
          <a:srcRect/>
          <a:stretch>
            <a:fillRect/>
          </a:stretch>
        </p:blipFill>
        <p:spPr>
          <a:xfrm>
            <a:off x="2809702" y="3117"/>
            <a:ext cx="6334298" cy="5137265"/>
          </a:xfrm>
          <a:prstGeom prst="rect">
            <a:avLst/>
          </a:prstGeom>
        </p:spPr>
      </p:pic>
      <p:pic>
        <p:nvPicPr>
          <p:cNvPr id="26" name="图片 25" descr="G:/成都交子期货/LOGO过渡期方案/PPT/图层-2.png图层-2"/>
          <p:cNvPicPr>
            <a:picLocks noChangeAspect="1"/>
          </p:cNvPicPr>
          <p:nvPr userDrawn="1"/>
        </p:nvPicPr>
        <p:blipFill>
          <a:blip r:embed="rId11"/>
          <a:srcRect l="6" r="6"/>
          <a:stretch>
            <a:fillRect/>
          </a:stretch>
        </p:blipFill>
        <p:spPr>
          <a:xfrm flipH="1">
            <a:off x="4237355" y="464185"/>
            <a:ext cx="4906645" cy="4679315"/>
          </a:xfrm>
          <a:prstGeom prst="rect">
            <a:avLst/>
          </a:prstGeom>
        </p:spPr>
      </p:pic>
      <p:pic>
        <p:nvPicPr>
          <p:cNvPr id="27" name="图片 26" descr="G:/成都交子期货/LOGO过渡期方案/源文件/交子期货LOGO2025-04/交子期货简称.png交子期货简称"/>
          <p:cNvPicPr>
            <a:picLocks noChangeAspect="1"/>
          </p:cNvPicPr>
          <p:nvPr userDrawn="1"/>
        </p:nvPicPr>
        <p:blipFill>
          <a:blip r:embed="rId12"/>
          <a:srcRect t="318" b="318"/>
          <a:stretch>
            <a:fillRect/>
          </a:stretch>
        </p:blipFill>
        <p:spPr>
          <a:xfrm>
            <a:off x="457200" y="267335"/>
            <a:ext cx="1522095" cy="38481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19AF9E6-E731-484A-9116-838FDFCDD6C6}" type="datetimeFigureOut">
              <a:rPr lang="zh-CN" altLang="en-US" smtClean="0"/>
              <a:t>2025/5/27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177599F-3A9F-4783-A43C-1D28D1DD9428}"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19AF9E6-E731-484A-9116-838FDFCDD6C6}" type="datetimeFigureOut">
              <a:rPr lang="zh-CN" altLang="en-US" smtClean="0"/>
              <a:t>2025/5/27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177599F-3A9F-4783-A43C-1D28D1DD9428}"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19AF9E6-E731-484A-9116-838FDFCDD6C6}" type="datetimeFigureOut">
              <a:rPr lang="zh-CN" altLang="en-US" smtClean="0"/>
              <a:t>2025/5/27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77599F-3A9F-4783-A43C-1D28D1DD9428}"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19AF9E6-E731-484A-9116-838FDFCDD6C6}" type="datetimeFigureOut">
              <a:rPr lang="zh-CN" altLang="en-US" smtClean="0"/>
              <a:t>2025/5/27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77599F-3A9F-4783-A43C-1D28D1DD9428}"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结语">
    <p:spTree>
      <p:nvGrpSpPr>
        <p:cNvPr id="1" name=""/>
        <p:cNvGrpSpPr/>
        <p:nvPr/>
      </p:nvGrpSpPr>
      <p:grpSpPr>
        <a:xfrm>
          <a:off x="0" y="0"/>
          <a:ext cx="0" cy="0"/>
          <a:chOff x="0" y="0"/>
          <a:chExt cx="0" cy="0"/>
        </a:xfrm>
      </p:grpSpPr>
      <p:pic>
        <p:nvPicPr>
          <p:cNvPr id="17" name="图片 16" descr="图片2"/>
          <p:cNvPicPr>
            <a:picLocks noChangeAspect="1"/>
          </p:cNvPicPr>
          <p:nvPr userDrawn="1"/>
        </p:nvPicPr>
        <p:blipFill>
          <a:blip r:embed="rId2"/>
          <a:stretch>
            <a:fillRect/>
          </a:stretch>
        </p:blipFill>
        <p:spPr>
          <a:xfrm>
            <a:off x="0" y="-22860"/>
            <a:ext cx="9189085" cy="5166360"/>
          </a:xfrm>
          <a:prstGeom prst="rect">
            <a:avLst/>
          </a:prstGeom>
        </p:spPr>
      </p:pic>
      <p:grpSp>
        <p:nvGrpSpPr>
          <p:cNvPr id="6" name="组合 5"/>
          <p:cNvGrpSpPr/>
          <p:nvPr userDrawn="1"/>
        </p:nvGrpSpPr>
        <p:grpSpPr>
          <a:xfrm>
            <a:off x="0" y="142858"/>
            <a:ext cx="2497822" cy="428628"/>
            <a:chOff x="0" y="2857502"/>
            <a:chExt cx="2497822" cy="428628"/>
          </a:xfrm>
          <a:effectLst>
            <a:outerShdw blurRad="50800" dist="38100" algn="l" rotWithShape="0">
              <a:prstClr val="black">
                <a:alpha val="40000"/>
              </a:prstClr>
            </a:outerShdw>
          </a:effectLst>
        </p:grpSpPr>
        <p:sp>
          <p:nvSpPr>
            <p:cNvPr id="7" name="矩形 6"/>
            <p:cNvSpPr/>
            <p:nvPr/>
          </p:nvSpPr>
          <p:spPr>
            <a:xfrm>
              <a:off x="0" y="2857502"/>
              <a:ext cx="1785918" cy="428628"/>
            </a:xfrm>
            <a:prstGeom prst="rect">
              <a:avLst/>
            </a:prstGeom>
            <a:solidFill>
              <a:srgbClr val="F1A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8" name="直角三角形 7"/>
            <p:cNvSpPr/>
            <p:nvPr/>
          </p:nvSpPr>
          <p:spPr>
            <a:xfrm>
              <a:off x="1785918" y="2857502"/>
              <a:ext cx="428400" cy="428628"/>
            </a:xfrm>
            <a:prstGeom prst="rtTriangle">
              <a:avLst/>
            </a:prstGeom>
            <a:solidFill>
              <a:srgbClr val="F1A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grpSp>
          <p:nvGrpSpPr>
            <p:cNvPr id="9" name="组合 7"/>
            <p:cNvGrpSpPr/>
            <p:nvPr/>
          </p:nvGrpSpPr>
          <p:grpSpPr>
            <a:xfrm>
              <a:off x="1928794" y="2857502"/>
              <a:ext cx="569028" cy="428628"/>
              <a:chOff x="2073356" y="2857502"/>
              <a:chExt cx="569028" cy="428628"/>
            </a:xfrm>
            <a:solidFill>
              <a:srgbClr val="F1AF00"/>
            </a:solidFill>
          </p:grpSpPr>
          <p:sp>
            <p:nvSpPr>
              <p:cNvPr id="10" name="斜纹 4"/>
              <p:cNvSpPr/>
              <p:nvPr/>
            </p:nvSpPr>
            <p:spPr>
              <a:xfrm rot="5400000">
                <a:off x="2073356" y="2857502"/>
                <a:ext cx="428628" cy="428628"/>
              </a:xfrm>
              <a:prstGeom prst="diagStripe">
                <a:avLst>
                  <a:gd name="adj" fmla="val 6744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黑体" panose="02010609060101010101" pitchFamily="49" charset="-122"/>
                </a:endParaRPr>
              </a:p>
            </p:txBody>
          </p:sp>
          <p:sp>
            <p:nvSpPr>
              <p:cNvPr id="11" name="直角三角形 10"/>
              <p:cNvSpPr/>
              <p:nvPr/>
            </p:nvSpPr>
            <p:spPr>
              <a:xfrm>
                <a:off x="2501984" y="3145730"/>
                <a:ext cx="140400" cy="140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grpSp>
      </p:grpSp>
      <p:sp>
        <p:nvSpPr>
          <p:cNvPr id="2" name="标题 1" hidden="1"/>
          <p:cNvSpPr>
            <a:spLocks noGrp="1"/>
          </p:cNvSpPr>
          <p:nvPr>
            <p:ph type="title" hasCustomPrompt="1"/>
          </p:nvPr>
        </p:nvSpPr>
        <p:spPr>
          <a:xfrm>
            <a:off x="71406" y="142858"/>
            <a:ext cx="1928826" cy="428628"/>
          </a:xfrm>
        </p:spPr>
        <p:txBody>
          <a:bodyPr>
            <a:normAutofit/>
          </a:bodyPr>
          <a:lstStyle>
            <a:lvl1pPr>
              <a:defRPr sz="1800">
                <a:latin typeface="Agency FB" pitchFamily="34" charset="0"/>
              </a:defRPr>
            </a:lvl1pPr>
          </a:lstStyle>
          <a:p>
            <a:r>
              <a:rPr lang="zh-CN" altLang="en-US" dirty="0"/>
              <a:t>结语</a:t>
            </a:r>
            <a:r>
              <a:rPr lang="en-US" altLang="zh-CN" dirty="0"/>
              <a:t>\CONCLUSION</a:t>
            </a:r>
            <a:endParaRPr lang="zh-CN" altLang="en-US" dirty="0"/>
          </a:p>
        </p:txBody>
      </p:sp>
      <p:sp>
        <p:nvSpPr>
          <p:cNvPr id="3" name="日期占位符 2"/>
          <p:cNvSpPr>
            <a:spLocks noGrp="1"/>
          </p:cNvSpPr>
          <p:nvPr>
            <p:ph type="dt" sz="half" idx="10"/>
          </p:nvPr>
        </p:nvSpPr>
        <p:spPr/>
        <p:txBody>
          <a:bodyPr/>
          <a:lstStyle/>
          <a:p>
            <a:fld id="{219AF9E6-E731-484A-9116-838FDFCDD6C6}" type="datetimeFigureOut">
              <a:rPr lang="zh-CN" altLang="en-US" smtClean="0"/>
              <a:t>2025/5/27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177599F-3A9F-4783-A43C-1D28D1DD9428}" type="slidenum">
              <a:rPr lang="zh-CN" altLang="en-US" smtClean="0"/>
              <a:t>‹#›</a:t>
            </a:fld>
            <a:endParaRPr lang="zh-CN" altLang="en-US"/>
          </a:p>
        </p:txBody>
      </p:sp>
      <p:sp>
        <p:nvSpPr>
          <p:cNvPr id="16" name="内容占位符 2"/>
          <p:cNvSpPr>
            <a:spLocks noGrp="1"/>
          </p:cNvSpPr>
          <p:nvPr>
            <p:ph idx="1"/>
          </p:nvPr>
        </p:nvSpPr>
        <p:spPr>
          <a:xfrm>
            <a:off x="457200" y="785800"/>
            <a:ext cx="8229600" cy="3808823"/>
          </a:xfrm>
        </p:spPr>
        <p:txBody>
          <a:bodyPr/>
          <a:lstStyle/>
          <a:p>
            <a:pPr lvl="0"/>
            <a:r>
              <a:rPr lang="zh-CN" altLang="en-US"/>
              <a:t>单击此处编辑母版文本样式</a:t>
            </a:r>
          </a:p>
        </p:txBody>
      </p:sp>
      <p:pic>
        <p:nvPicPr>
          <p:cNvPr id="4098" name="Picture 2" hidden="1"/>
          <p:cNvPicPr>
            <a:picLocks noChangeAspect="1" noChangeArrowheads="1"/>
          </p:cNvPicPr>
          <p:nvPr userDrawn="1"/>
        </p:nvPicPr>
        <p:blipFill>
          <a:blip r:embed="rId3" cstate="print"/>
          <a:srcRect/>
          <a:stretch>
            <a:fillRect/>
          </a:stretch>
        </p:blipFill>
        <p:spPr bwMode="auto">
          <a:xfrm>
            <a:off x="71406" y="142858"/>
            <a:ext cx="1987550" cy="444500"/>
          </a:xfrm>
          <a:prstGeom prst="rect">
            <a:avLst/>
          </a:prstGeom>
          <a:noFill/>
          <a:ln w="9525">
            <a:noFill/>
            <a:miter lim="800000"/>
            <a:headEnd/>
            <a:tailEnd/>
          </a:ln>
          <a:effectLst/>
        </p:spPr>
      </p:pic>
      <p:sp>
        <p:nvSpPr>
          <p:cNvPr id="28" name="矩形 27"/>
          <p:cNvSpPr/>
          <p:nvPr userDrawn="1"/>
        </p:nvSpPr>
        <p:spPr>
          <a:xfrm>
            <a:off x="0" y="5061585"/>
            <a:ext cx="6331585" cy="100965"/>
          </a:xfrm>
          <a:prstGeom prst="rect">
            <a:avLst/>
          </a:prstGeom>
          <a:solidFill>
            <a:srgbClr val="F1A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18" name="矩形 17"/>
          <p:cNvSpPr/>
          <p:nvPr userDrawn="1"/>
        </p:nvSpPr>
        <p:spPr>
          <a:xfrm>
            <a:off x="8787765" y="5061585"/>
            <a:ext cx="401320" cy="10096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pic>
        <p:nvPicPr>
          <p:cNvPr id="12" name="Picture 2"/>
          <p:cNvPicPr>
            <a:picLocks noChangeAspect="1" noChangeArrowheads="1"/>
          </p:cNvPicPr>
          <p:nvPr userDrawn="1"/>
        </p:nvPicPr>
        <p:blipFill>
          <a:blip r:embed="rId4" cstate="print"/>
          <a:srcRect/>
          <a:stretch>
            <a:fillRect/>
          </a:stretch>
        </p:blipFill>
        <p:spPr bwMode="auto">
          <a:xfrm>
            <a:off x="-32" y="142858"/>
            <a:ext cx="1987550" cy="444500"/>
          </a:xfrm>
          <a:prstGeom prst="rect">
            <a:avLst/>
          </a:prstGeom>
          <a:noFill/>
          <a:ln w="9525">
            <a:noFill/>
            <a:miter lim="800000"/>
            <a:headEnd/>
            <a:tailEnd/>
          </a:ln>
          <a:effectLst/>
        </p:spPr>
      </p:pic>
      <p:pic>
        <p:nvPicPr>
          <p:cNvPr id="13" name="图片 12" descr="图层5"/>
          <p:cNvPicPr>
            <a:picLocks noChangeAspect="1"/>
          </p:cNvPicPr>
          <p:nvPr userDrawn="1"/>
        </p:nvPicPr>
        <p:blipFill>
          <a:blip r:embed="rId5"/>
          <a:stretch>
            <a:fillRect/>
          </a:stretch>
        </p:blipFill>
        <p:spPr>
          <a:xfrm>
            <a:off x="7604125" y="132398"/>
            <a:ext cx="1222375" cy="441960"/>
          </a:xfrm>
          <a:prstGeom prst="rect">
            <a:avLst/>
          </a:prstGeom>
        </p:spPr>
      </p:pic>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结束">
    <p:spTree>
      <p:nvGrpSpPr>
        <p:cNvPr id="1" name=""/>
        <p:cNvGrpSpPr/>
        <p:nvPr/>
      </p:nvGrpSpPr>
      <p:grpSpPr>
        <a:xfrm>
          <a:off x="0" y="0"/>
          <a:ext cx="0" cy="0"/>
          <a:chOff x="0" y="0"/>
          <a:chExt cx="0" cy="0"/>
        </a:xfrm>
      </p:grpSpPr>
      <p:pic>
        <p:nvPicPr>
          <p:cNvPr id="11" name="图片 10" descr="背景图案&#10;&#10;描述已自动生成"/>
          <p:cNvPicPr>
            <a:picLocks noChangeAspect="1"/>
          </p:cNvPicPr>
          <p:nvPr userDrawn="1"/>
        </p:nvPicPr>
        <p:blipFill>
          <a:blip r:embed="rId2" cstate="print">
            <a:alphaModFix amt="48000"/>
            <a:extLst>
              <a:ext uri="{28A0092B-C50C-407E-A947-70E740481C1C}">
                <a14:useLocalDpi xmlns:a14="http://schemas.microsoft.com/office/drawing/2010/main" val="0"/>
              </a:ext>
            </a:extLst>
          </a:blip>
          <a:srcRect/>
          <a:stretch>
            <a:fillRect/>
          </a:stretch>
        </p:blipFill>
        <p:spPr>
          <a:xfrm>
            <a:off x="635" y="-635"/>
            <a:ext cx="9142730" cy="5163185"/>
          </a:xfrm>
          <a:prstGeom prst="rect">
            <a:avLst/>
          </a:prstGeom>
        </p:spPr>
      </p:pic>
      <p:grpSp>
        <p:nvGrpSpPr>
          <p:cNvPr id="2" name="组合 18" hidden="1"/>
          <p:cNvGrpSpPr/>
          <p:nvPr userDrawn="1"/>
        </p:nvGrpSpPr>
        <p:grpSpPr>
          <a:xfrm>
            <a:off x="2905253" y="640800"/>
            <a:ext cx="1595309" cy="1917814"/>
            <a:chOff x="3071802" y="1428742"/>
            <a:chExt cx="1595309" cy="1917814"/>
          </a:xfrm>
        </p:grpSpPr>
        <p:pic>
          <p:nvPicPr>
            <p:cNvPr id="10" name="图片 9" descr="未标题-1.png"/>
            <p:cNvPicPr>
              <a:picLocks noChangeAspect="1"/>
            </p:cNvPicPr>
            <p:nvPr userDrawn="1"/>
          </p:nvPicPr>
          <p:blipFill>
            <a:blip r:embed="rId3" cstate="print"/>
            <a:stretch>
              <a:fillRect/>
            </a:stretch>
          </p:blipFill>
          <p:spPr>
            <a:xfrm>
              <a:off x="3071802" y="1428742"/>
              <a:ext cx="1448630" cy="1663241"/>
            </a:xfrm>
            <a:prstGeom prst="rect">
              <a:avLst/>
            </a:prstGeom>
          </p:spPr>
        </p:pic>
        <p:sp>
          <p:nvSpPr>
            <p:cNvPr id="17" name="TextBox 16"/>
            <p:cNvSpPr txBox="1"/>
            <p:nvPr userDrawn="1"/>
          </p:nvSpPr>
          <p:spPr>
            <a:xfrm>
              <a:off x="3071802" y="1561452"/>
              <a:ext cx="1595309" cy="1785104"/>
            </a:xfrm>
            <a:prstGeom prst="rect">
              <a:avLst/>
            </a:prstGeom>
            <a:noFill/>
          </p:spPr>
          <p:txBody>
            <a:bodyPr wrap="none" rtlCol="0">
              <a:spAutoFit/>
            </a:bodyPr>
            <a:lstStyle/>
            <a:p>
              <a:r>
                <a:rPr lang="zh-CN" altLang="en-US" sz="11000" b="1" dirty="0">
                  <a:solidFill>
                    <a:schemeClr val="bg1"/>
                  </a:solidFill>
                  <a:latin typeface="黑体" panose="02010609060101010101" pitchFamily="49" charset="-122"/>
                  <a:ea typeface="黑体" panose="02010609060101010101" pitchFamily="49" charset="-122"/>
                </a:rPr>
                <a:t>谢</a:t>
              </a:r>
            </a:p>
          </p:txBody>
        </p:sp>
      </p:grpSp>
      <p:grpSp>
        <p:nvGrpSpPr>
          <p:cNvPr id="3" name="组合 26" hidden="1"/>
          <p:cNvGrpSpPr/>
          <p:nvPr userDrawn="1"/>
        </p:nvGrpSpPr>
        <p:grpSpPr>
          <a:xfrm>
            <a:off x="4619765" y="640800"/>
            <a:ext cx="1738185" cy="1856542"/>
            <a:chOff x="4786314" y="1500180"/>
            <a:chExt cx="1738185" cy="1856542"/>
          </a:xfrm>
        </p:grpSpPr>
        <p:pic>
          <p:nvPicPr>
            <p:cNvPr id="22" name="图片 21" descr="未标题-1.png"/>
            <p:cNvPicPr>
              <a:picLocks noChangeAspect="1"/>
            </p:cNvPicPr>
            <p:nvPr userDrawn="1"/>
          </p:nvPicPr>
          <p:blipFill>
            <a:blip r:embed="rId3" cstate="print"/>
            <a:stretch>
              <a:fillRect/>
            </a:stretch>
          </p:blipFill>
          <p:spPr>
            <a:xfrm>
              <a:off x="4786314" y="1500180"/>
              <a:ext cx="1448630" cy="1663241"/>
            </a:xfrm>
            <a:prstGeom prst="rect">
              <a:avLst/>
            </a:prstGeom>
          </p:spPr>
        </p:pic>
        <p:sp>
          <p:nvSpPr>
            <p:cNvPr id="23" name="TextBox 22"/>
            <p:cNvSpPr txBox="1"/>
            <p:nvPr userDrawn="1"/>
          </p:nvSpPr>
          <p:spPr>
            <a:xfrm>
              <a:off x="4929190" y="1571618"/>
              <a:ext cx="1595309" cy="1785104"/>
            </a:xfrm>
            <a:prstGeom prst="rect">
              <a:avLst/>
            </a:prstGeom>
            <a:noFill/>
          </p:spPr>
          <p:txBody>
            <a:bodyPr wrap="none" rtlCol="0">
              <a:spAutoFit/>
            </a:bodyPr>
            <a:lstStyle/>
            <a:p>
              <a:r>
                <a:rPr lang="zh-CN" altLang="en-US" sz="11000" b="1" dirty="0">
                  <a:solidFill>
                    <a:schemeClr val="bg1"/>
                  </a:solidFill>
                  <a:latin typeface="黑体" panose="02010609060101010101" pitchFamily="49" charset="-122"/>
                  <a:ea typeface="黑体" panose="02010609060101010101" pitchFamily="49" charset="-122"/>
                </a:rPr>
                <a:t>观</a:t>
              </a:r>
            </a:p>
          </p:txBody>
        </p:sp>
      </p:grpSp>
      <p:grpSp>
        <p:nvGrpSpPr>
          <p:cNvPr id="4" name="组合 23" hidden="1"/>
          <p:cNvGrpSpPr/>
          <p:nvPr userDrawn="1"/>
        </p:nvGrpSpPr>
        <p:grpSpPr>
          <a:xfrm>
            <a:off x="6477153" y="640800"/>
            <a:ext cx="1809623" cy="1856542"/>
            <a:chOff x="1214414" y="1285866"/>
            <a:chExt cx="1809623" cy="1856542"/>
          </a:xfrm>
        </p:grpSpPr>
        <p:pic>
          <p:nvPicPr>
            <p:cNvPr id="25" name="图片 24" descr="未标题-1.png"/>
            <p:cNvPicPr>
              <a:picLocks noChangeAspect="1"/>
            </p:cNvPicPr>
            <p:nvPr userDrawn="1"/>
          </p:nvPicPr>
          <p:blipFill>
            <a:blip r:embed="rId3" cstate="print"/>
            <a:stretch>
              <a:fillRect/>
            </a:stretch>
          </p:blipFill>
          <p:spPr>
            <a:xfrm>
              <a:off x="1214414" y="1285866"/>
              <a:ext cx="1448630" cy="1663241"/>
            </a:xfrm>
            <a:prstGeom prst="rect">
              <a:avLst/>
            </a:prstGeom>
          </p:spPr>
        </p:pic>
        <p:sp>
          <p:nvSpPr>
            <p:cNvPr id="26" name="TextBox 25"/>
            <p:cNvSpPr txBox="1"/>
            <p:nvPr userDrawn="1"/>
          </p:nvSpPr>
          <p:spPr>
            <a:xfrm>
              <a:off x="1428728" y="1357304"/>
              <a:ext cx="1595309" cy="1785104"/>
            </a:xfrm>
            <a:prstGeom prst="rect">
              <a:avLst/>
            </a:prstGeom>
            <a:noFill/>
          </p:spPr>
          <p:txBody>
            <a:bodyPr wrap="none" rtlCol="0">
              <a:spAutoFit/>
            </a:bodyPr>
            <a:lstStyle/>
            <a:p>
              <a:r>
                <a:rPr lang="zh-CN" altLang="en-US" sz="11000" b="1" dirty="0">
                  <a:solidFill>
                    <a:schemeClr val="bg1"/>
                  </a:solidFill>
                  <a:latin typeface="黑体" panose="02010609060101010101" pitchFamily="49" charset="-122"/>
                  <a:ea typeface="黑体" panose="02010609060101010101" pitchFamily="49" charset="-122"/>
                </a:rPr>
                <a:t>看</a:t>
              </a:r>
            </a:p>
          </p:txBody>
        </p:sp>
      </p:grpSp>
      <p:grpSp>
        <p:nvGrpSpPr>
          <p:cNvPr id="5" name="组合 27" hidden="1"/>
          <p:cNvGrpSpPr/>
          <p:nvPr userDrawn="1"/>
        </p:nvGrpSpPr>
        <p:grpSpPr>
          <a:xfrm>
            <a:off x="1190741" y="640800"/>
            <a:ext cx="1595309" cy="1917814"/>
            <a:chOff x="3071802" y="1428742"/>
            <a:chExt cx="1595309" cy="1917814"/>
          </a:xfrm>
        </p:grpSpPr>
        <p:pic>
          <p:nvPicPr>
            <p:cNvPr id="29" name="图片 28" descr="未标题-1.png"/>
            <p:cNvPicPr>
              <a:picLocks noChangeAspect="1"/>
            </p:cNvPicPr>
            <p:nvPr userDrawn="1"/>
          </p:nvPicPr>
          <p:blipFill>
            <a:blip r:embed="rId3" cstate="print"/>
            <a:stretch>
              <a:fillRect/>
            </a:stretch>
          </p:blipFill>
          <p:spPr>
            <a:xfrm>
              <a:off x="3071802" y="1428742"/>
              <a:ext cx="1448630" cy="1663241"/>
            </a:xfrm>
            <a:prstGeom prst="rect">
              <a:avLst/>
            </a:prstGeom>
          </p:spPr>
        </p:pic>
        <p:sp>
          <p:nvSpPr>
            <p:cNvPr id="30" name="TextBox 29"/>
            <p:cNvSpPr txBox="1"/>
            <p:nvPr userDrawn="1"/>
          </p:nvSpPr>
          <p:spPr>
            <a:xfrm>
              <a:off x="3071802" y="1561452"/>
              <a:ext cx="1595309" cy="1785104"/>
            </a:xfrm>
            <a:prstGeom prst="rect">
              <a:avLst/>
            </a:prstGeom>
            <a:noFill/>
          </p:spPr>
          <p:txBody>
            <a:bodyPr wrap="none" rtlCol="0">
              <a:spAutoFit/>
            </a:bodyPr>
            <a:lstStyle/>
            <a:p>
              <a:r>
                <a:rPr lang="zh-CN" altLang="en-US" sz="11000" b="1" dirty="0">
                  <a:solidFill>
                    <a:schemeClr val="bg1"/>
                  </a:solidFill>
                  <a:latin typeface="黑体" panose="02010609060101010101" pitchFamily="49" charset="-122"/>
                  <a:ea typeface="黑体" panose="02010609060101010101" pitchFamily="49" charset="-122"/>
                </a:rPr>
                <a:t>谢</a:t>
              </a:r>
            </a:p>
          </p:txBody>
        </p:sp>
      </p:grpSp>
      <p:cxnSp>
        <p:nvCxnSpPr>
          <p:cNvPr id="18" name="直接连接符 17"/>
          <p:cNvCxnSpPr/>
          <p:nvPr userDrawn="1"/>
        </p:nvCxnSpPr>
        <p:spPr>
          <a:xfrm>
            <a:off x="0" y="2643188"/>
            <a:ext cx="9144000" cy="1588"/>
          </a:xfrm>
          <a:prstGeom prst="line">
            <a:avLst/>
          </a:prstGeom>
          <a:ln>
            <a:solidFill>
              <a:srgbClr val="F1AF00"/>
            </a:solidFill>
          </a:ln>
        </p:spPr>
        <p:style>
          <a:lnRef idx="1">
            <a:schemeClr val="accent1"/>
          </a:lnRef>
          <a:fillRef idx="0">
            <a:schemeClr val="accent1"/>
          </a:fillRef>
          <a:effectRef idx="0">
            <a:schemeClr val="accent1"/>
          </a:effectRef>
          <a:fontRef idx="minor">
            <a:schemeClr val="tx1"/>
          </a:fontRef>
        </p:style>
      </p:cxnSp>
      <p:sp>
        <p:nvSpPr>
          <p:cNvPr id="28" name="矩形 27"/>
          <p:cNvSpPr/>
          <p:nvPr userDrawn="1"/>
        </p:nvSpPr>
        <p:spPr>
          <a:xfrm>
            <a:off x="0" y="5097780"/>
            <a:ext cx="9178925" cy="76200"/>
          </a:xfrm>
          <a:prstGeom prst="rect">
            <a:avLst/>
          </a:prstGeom>
          <a:solidFill>
            <a:srgbClr val="899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33" name="TextBox 32"/>
          <p:cNvSpPr txBox="1"/>
          <p:nvPr userDrawn="1"/>
        </p:nvSpPr>
        <p:spPr>
          <a:xfrm>
            <a:off x="2964645" y="2857502"/>
            <a:ext cx="3214710" cy="923330"/>
          </a:xfrm>
          <a:prstGeom prst="rect">
            <a:avLst/>
          </a:prstGeom>
          <a:noFill/>
        </p:spPr>
        <p:txBody>
          <a:bodyPr wrap="square" rtlCol="0">
            <a:spAutoFit/>
          </a:bodyPr>
          <a:lstStyle/>
          <a:p>
            <a:pPr algn="ctr"/>
            <a:r>
              <a:rPr lang="en-US" altLang="zh-CN" sz="5400" b="1" dirty="0">
                <a:solidFill>
                  <a:schemeClr val="tx1">
                    <a:lumMod val="75000"/>
                    <a:lumOff val="25000"/>
                  </a:schemeClr>
                </a:solidFill>
                <a:latin typeface="黑体" panose="02010609060101010101" pitchFamily="49" charset="-122"/>
                <a:ea typeface="黑体" panose="02010609060101010101" pitchFamily="49" charset="-122"/>
              </a:rPr>
              <a:t>THANKS</a:t>
            </a:r>
            <a:endParaRPr lang="zh-CN" altLang="en-US" sz="5400" b="1" dirty="0">
              <a:solidFill>
                <a:schemeClr val="tx1">
                  <a:lumMod val="75000"/>
                  <a:lumOff val="25000"/>
                </a:schemeClr>
              </a:solidFill>
              <a:latin typeface="黑体" panose="02010609060101010101" pitchFamily="49" charset="-122"/>
              <a:ea typeface="黑体" panose="02010609060101010101" pitchFamily="49" charset="-122"/>
            </a:endParaRPr>
          </a:p>
        </p:txBody>
      </p:sp>
      <p:pic>
        <p:nvPicPr>
          <p:cNvPr id="7" name="图片 6" descr="全称"/>
          <p:cNvPicPr>
            <a:picLocks noChangeAspect="1"/>
          </p:cNvPicPr>
          <p:nvPr userDrawn="1"/>
        </p:nvPicPr>
        <p:blipFill>
          <a:blip r:embed="rId4"/>
          <a:stretch>
            <a:fillRect/>
          </a:stretch>
        </p:blipFill>
        <p:spPr>
          <a:xfrm>
            <a:off x="3226753" y="4449445"/>
            <a:ext cx="2690495" cy="328930"/>
          </a:xfrm>
          <a:prstGeom prst="rect">
            <a:avLst/>
          </a:prstGeom>
        </p:spPr>
      </p:pic>
      <p:sp>
        <p:nvSpPr>
          <p:cNvPr id="9" name="TextBox 32"/>
          <p:cNvSpPr txBox="1"/>
          <p:nvPr userDrawn="1"/>
        </p:nvSpPr>
        <p:spPr>
          <a:xfrm>
            <a:off x="2964645" y="1380492"/>
            <a:ext cx="3214710" cy="922020"/>
          </a:xfrm>
          <a:prstGeom prst="rect">
            <a:avLst/>
          </a:prstGeom>
          <a:noFill/>
        </p:spPr>
        <p:txBody>
          <a:bodyPr wrap="square" rtlCol="0">
            <a:spAutoFit/>
          </a:bodyPr>
          <a:lstStyle/>
          <a:p>
            <a:pPr algn="ctr"/>
            <a:r>
              <a:rPr lang="zh-CN" altLang="en-US" sz="5400" b="1" dirty="0">
                <a:solidFill>
                  <a:schemeClr val="tx1">
                    <a:lumMod val="75000"/>
                    <a:lumOff val="25000"/>
                  </a:schemeClr>
                </a:solidFill>
                <a:latin typeface="黑体" panose="02010609060101010101" pitchFamily="49" charset="-122"/>
                <a:ea typeface="黑体" panose="02010609060101010101" pitchFamily="49" charset="-122"/>
              </a:rPr>
              <a:t>感谢聆听</a:t>
            </a:r>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前言">
    <p:spTree>
      <p:nvGrpSpPr>
        <p:cNvPr id="1" name=""/>
        <p:cNvGrpSpPr/>
        <p:nvPr/>
      </p:nvGrpSpPr>
      <p:grpSpPr>
        <a:xfrm>
          <a:off x="0" y="0"/>
          <a:ext cx="0" cy="0"/>
          <a:chOff x="0" y="0"/>
          <a:chExt cx="0" cy="0"/>
        </a:xfrm>
      </p:grpSpPr>
      <p:pic>
        <p:nvPicPr>
          <p:cNvPr id="15" name="图片 14" descr="背景图案&#10;&#10;描述已自动生成"/>
          <p:cNvPicPr>
            <a:picLocks noChangeAspect="1"/>
          </p:cNvPicPr>
          <p:nvPr userDrawn="1"/>
        </p:nvPicPr>
        <p:blipFill>
          <a:blip r:embed="rId2" cstate="print">
            <a:alphaModFix amt="48000"/>
            <a:extLst>
              <a:ext uri="{28A0092B-C50C-407E-A947-70E740481C1C}">
                <a14:useLocalDpi xmlns:a14="http://schemas.microsoft.com/office/drawing/2010/main" val="0"/>
              </a:ext>
            </a:extLst>
          </a:blip>
          <a:srcRect/>
          <a:stretch>
            <a:fillRect/>
          </a:stretch>
        </p:blipFill>
        <p:spPr>
          <a:xfrm>
            <a:off x="635" y="-635"/>
            <a:ext cx="9142730" cy="5163185"/>
          </a:xfrm>
          <a:prstGeom prst="rect">
            <a:avLst/>
          </a:prstGeom>
        </p:spPr>
      </p:pic>
      <p:sp>
        <p:nvSpPr>
          <p:cNvPr id="2" name="标题 1" hidden="1"/>
          <p:cNvSpPr>
            <a:spLocks noGrp="1"/>
          </p:cNvSpPr>
          <p:nvPr>
            <p:ph type="title" hasCustomPrompt="1"/>
          </p:nvPr>
        </p:nvSpPr>
        <p:spPr>
          <a:xfrm>
            <a:off x="71406" y="142858"/>
            <a:ext cx="1714512" cy="428628"/>
          </a:xfrm>
        </p:spPr>
        <p:txBody>
          <a:bodyPr>
            <a:normAutofit/>
          </a:bodyPr>
          <a:lstStyle>
            <a:lvl1pPr>
              <a:defRPr sz="1800">
                <a:latin typeface="Agency FB" pitchFamily="34" charset="0"/>
              </a:defRPr>
            </a:lvl1pPr>
          </a:lstStyle>
          <a:p>
            <a:r>
              <a:rPr lang="zh-CN" altLang="en-US" dirty="0"/>
              <a:t>前言</a:t>
            </a:r>
            <a:r>
              <a:rPr lang="en-US" altLang="zh-CN" dirty="0"/>
              <a:t>\PREFACE</a:t>
            </a:r>
            <a:endParaRPr lang="zh-CN" altLang="en-US" dirty="0"/>
          </a:p>
        </p:txBody>
      </p:sp>
      <p:sp>
        <p:nvSpPr>
          <p:cNvPr id="3" name="日期占位符 2"/>
          <p:cNvSpPr>
            <a:spLocks noGrp="1"/>
          </p:cNvSpPr>
          <p:nvPr>
            <p:ph type="dt" sz="half" idx="10"/>
          </p:nvPr>
        </p:nvSpPr>
        <p:spPr/>
        <p:txBody>
          <a:bodyPr/>
          <a:lstStyle/>
          <a:p>
            <a:fld id="{219AF9E6-E731-484A-9116-838FDFCDD6C6}" type="datetimeFigureOut">
              <a:rPr lang="zh-CN" altLang="en-US" smtClean="0"/>
              <a:t>2025/5/27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177599F-3A9F-4783-A43C-1D28D1DD9428}" type="slidenum">
              <a:rPr lang="zh-CN" altLang="en-US" smtClean="0"/>
              <a:t>‹#›</a:t>
            </a:fld>
            <a:endParaRPr lang="zh-CN" altLang="en-US"/>
          </a:p>
        </p:txBody>
      </p:sp>
      <p:sp>
        <p:nvSpPr>
          <p:cNvPr id="16" name="内容占位符 2"/>
          <p:cNvSpPr>
            <a:spLocks noGrp="1"/>
          </p:cNvSpPr>
          <p:nvPr>
            <p:ph idx="1"/>
          </p:nvPr>
        </p:nvSpPr>
        <p:spPr>
          <a:xfrm>
            <a:off x="457200" y="785800"/>
            <a:ext cx="8229600" cy="3808823"/>
          </a:xfrm>
        </p:spPr>
        <p:txBody>
          <a:bodyPr/>
          <a:lstStyle/>
          <a:p>
            <a:pPr lvl="0"/>
            <a:r>
              <a:rPr lang="zh-CN" altLang="en-US"/>
              <a:t>单击此处编辑母版文本样式</a:t>
            </a:r>
          </a:p>
        </p:txBody>
      </p:sp>
      <p:pic>
        <p:nvPicPr>
          <p:cNvPr id="2050" name="Picture 2" hidden="1"/>
          <p:cNvPicPr>
            <a:picLocks noChangeAspect="1" noChangeArrowheads="1"/>
          </p:cNvPicPr>
          <p:nvPr userDrawn="1"/>
        </p:nvPicPr>
        <p:blipFill>
          <a:blip r:embed="rId3" cstate="print"/>
          <a:srcRect/>
          <a:stretch>
            <a:fillRect/>
          </a:stretch>
        </p:blipFill>
        <p:spPr bwMode="auto">
          <a:xfrm>
            <a:off x="71406" y="142858"/>
            <a:ext cx="1774825" cy="444500"/>
          </a:xfrm>
          <a:prstGeom prst="rect">
            <a:avLst/>
          </a:prstGeom>
          <a:noFill/>
          <a:ln w="9525">
            <a:noFill/>
            <a:miter lim="800000"/>
            <a:headEnd/>
            <a:tailEnd/>
          </a:ln>
          <a:effectLst/>
        </p:spPr>
      </p:pic>
      <p:sp>
        <p:nvSpPr>
          <p:cNvPr id="28" name="矩形 27"/>
          <p:cNvSpPr/>
          <p:nvPr userDrawn="1"/>
        </p:nvSpPr>
        <p:spPr>
          <a:xfrm>
            <a:off x="0" y="5061585"/>
            <a:ext cx="6331585" cy="100965"/>
          </a:xfrm>
          <a:prstGeom prst="rect">
            <a:avLst/>
          </a:prstGeom>
          <a:gradFill>
            <a:gsLst>
              <a:gs pos="7000">
                <a:srgbClr val="FFFFFF">
                  <a:lumMod val="0"/>
                  <a:lumOff val="100000"/>
                  <a:alpha val="0"/>
                </a:srgbClr>
              </a:gs>
              <a:gs pos="100000">
                <a:srgbClr val="899BCA"/>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17" name="矩形 16"/>
          <p:cNvSpPr/>
          <p:nvPr userDrawn="1"/>
        </p:nvSpPr>
        <p:spPr>
          <a:xfrm>
            <a:off x="8787765" y="5061585"/>
            <a:ext cx="401320" cy="10096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cxnSp>
        <p:nvCxnSpPr>
          <p:cNvPr id="27" name="直接连接符 26"/>
          <p:cNvCxnSpPr/>
          <p:nvPr userDrawn="1"/>
        </p:nvCxnSpPr>
        <p:spPr>
          <a:xfrm>
            <a:off x="0" y="555526"/>
            <a:ext cx="12192000" cy="0"/>
          </a:xfrm>
          <a:prstGeom prst="line">
            <a:avLst/>
          </a:prstGeom>
          <a:ln w="8890">
            <a:gradFill>
              <a:gsLst>
                <a:gs pos="86000">
                  <a:srgbClr val="CCE1EC">
                    <a:alpha val="0"/>
                  </a:srgbClr>
                </a:gs>
                <a:gs pos="0">
                  <a:srgbClr val="428FB6"/>
                </a:gs>
              </a:gsLst>
              <a:lin ang="0" scaled="0"/>
            </a:gradFill>
          </a:ln>
        </p:spPr>
        <p:style>
          <a:lnRef idx="1">
            <a:schemeClr val="accent1"/>
          </a:lnRef>
          <a:fillRef idx="0">
            <a:schemeClr val="accent1"/>
          </a:fillRef>
          <a:effectRef idx="0">
            <a:schemeClr val="accent1"/>
          </a:effectRef>
          <a:fontRef idx="minor">
            <a:schemeClr val="tx1"/>
          </a:fontRef>
        </p:style>
      </p:cxnSp>
      <p:pic>
        <p:nvPicPr>
          <p:cNvPr id="14" name="图片 13" descr="G:/成都交子期货/LOGO过渡期方案/源文件/交子期货LOGO2025-04/交子期货简称.png交子期货简称"/>
          <p:cNvPicPr>
            <a:picLocks noChangeAspect="1"/>
          </p:cNvPicPr>
          <p:nvPr userDrawn="1"/>
        </p:nvPicPr>
        <p:blipFill>
          <a:blip r:embed="rId4"/>
          <a:srcRect t="318" b="318"/>
          <a:stretch>
            <a:fillRect/>
          </a:stretch>
        </p:blipFill>
        <p:spPr>
          <a:xfrm>
            <a:off x="7296214" y="98572"/>
            <a:ext cx="1522095" cy="384810"/>
          </a:xfrm>
          <a:prstGeom prst="rect">
            <a:avLst/>
          </a:prstGeom>
        </p:spPr>
      </p:pic>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目录">
    <p:spTree>
      <p:nvGrpSpPr>
        <p:cNvPr id="1" name=""/>
        <p:cNvGrpSpPr/>
        <p:nvPr/>
      </p:nvGrpSpPr>
      <p:grpSpPr>
        <a:xfrm>
          <a:off x="0" y="0"/>
          <a:ext cx="0" cy="0"/>
          <a:chOff x="0" y="0"/>
          <a:chExt cx="0" cy="0"/>
        </a:xfrm>
      </p:grpSpPr>
      <p:pic>
        <p:nvPicPr>
          <p:cNvPr id="20" name="图片 19" descr="背景图案&#10;&#10;描述已自动生成"/>
          <p:cNvPicPr>
            <a:picLocks noChangeAspect="1"/>
          </p:cNvPicPr>
          <p:nvPr userDrawn="1"/>
        </p:nvPicPr>
        <p:blipFill>
          <a:blip r:embed="rId2" cstate="print">
            <a:alphaModFix amt="48000"/>
            <a:extLst>
              <a:ext uri="{28A0092B-C50C-407E-A947-70E740481C1C}">
                <a14:useLocalDpi xmlns:a14="http://schemas.microsoft.com/office/drawing/2010/main" val="0"/>
              </a:ext>
            </a:extLst>
          </a:blip>
          <a:srcRect/>
          <a:stretch>
            <a:fillRect/>
          </a:stretch>
        </p:blipFill>
        <p:spPr>
          <a:xfrm>
            <a:off x="635" y="-635"/>
            <a:ext cx="9142730" cy="5163185"/>
          </a:xfrm>
          <a:prstGeom prst="rect">
            <a:avLst/>
          </a:prstGeom>
        </p:spPr>
      </p:pic>
      <p:sp>
        <p:nvSpPr>
          <p:cNvPr id="2" name="标题 1" hidden="1"/>
          <p:cNvSpPr>
            <a:spLocks noGrp="1"/>
          </p:cNvSpPr>
          <p:nvPr>
            <p:ph type="title" hasCustomPrompt="1"/>
          </p:nvPr>
        </p:nvSpPr>
        <p:spPr>
          <a:xfrm>
            <a:off x="71406" y="142858"/>
            <a:ext cx="1714512" cy="428628"/>
          </a:xfrm>
        </p:spPr>
        <p:txBody>
          <a:bodyPr>
            <a:normAutofit/>
          </a:bodyPr>
          <a:lstStyle>
            <a:lvl1pPr>
              <a:defRPr sz="1800">
                <a:latin typeface="Agency FB" pitchFamily="34" charset="0"/>
              </a:defRPr>
            </a:lvl1pPr>
          </a:lstStyle>
          <a:p>
            <a:r>
              <a:rPr lang="zh-CN" altLang="en-US" dirty="0"/>
              <a:t>目录</a:t>
            </a:r>
            <a:r>
              <a:rPr lang="en-US" altLang="zh-CN" dirty="0"/>
              <a:t>\CONTENTS</a:t>
            </a:r>
            <a:endParaRPr lang="zh-CN" altLang="en-US" dirty="0"/>
          </a:p>
        </p:txBody>
      </p:sp>
      <p:sp>
        <p:nvSpPr>
          <p:cNvPr id="3" name="日期占位符 2"/>
          <p:cNvSpPr>
            <a:spLocks noGrp="1"/>
          </p:cNvSpPr>
          <p:nvPr>
            <p:ph type="dt" sz="half" idx="10"/>
          </p:nvPr>
        </p:nvSpPr>
        <p:spPr/>
        <p:txBody>
          <a:bodyPr/>
          <a:lstStyle/>
          <a:p>
            <a:fld id="{219AF9E6-E731-484A-9116-838FDFCDD6C6}" type="datetimeFigureOut">
              <a:rPr lang="zh-CN" altLang="en-US" smtClean="0"/>
              <a:t>2025/5/27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177599F-3A9F-4783-A43C-1D28D1DD9428}" type="slidenum">
              <a:rPr lang="zh-CN" altLang="en-US" smtClean="0"/>
              <a:t>‹#›</a:t>
            </a:fld>
            <a:endParaRPr lang="zh-CN" altLang="en-US"/>
          </a:p>
        </p:txBody>
      </p:sp>
      <p:pic>
        <p:nvPicPr>
          <p:cNvPr id="16" name="Picture 3" hidden="1"/>
          <p:cNvPicPr>
            <a:picLocks noChangeAspect="1" noChangeArrowheads="1"/>
          </p:cNvPicPr>
          <p:nvPr userDrawn="1"/>
        </p:nvPicPr>
        <p:blipFill>
          <a:blip r:embed="rId3" cstate="print"/>
          <a:srcRect/>
          <a:stretch>
            <a:fillRect/>
          </a:stretch>
        </p:blipFill>
        <p:spPr bwMode="auto">
          <a:xfrm>
            <a:off x="71406" y="142858"/>
            <a:ext cx="1774825" cy="444500"/>
          </a:xfrm>
          <a:prstGeom prst="rect">
            <a:avLst/>
          </a:prstGeom>
          <a:noFill/>
          <a:ln w="9525">
            <a:noFill/>
            <a:miter lim="800000"/>
            <a:headEnd/>
            <a:tailEnd/>
          </a:ln>
          <a:effectLst/>
        </p:spPr>
      </p:pic>
      <p:sp>
        <p:nvSpPr>
          <p:cNvPr id="28" name="矩形 27"/>
          <p:cNvSpPr/>
          <p:nvPr userDrawn="1"/>
        </p:nvSpPr>
        <p:spPr>
          <a:xfrm>
            <a:off x="0" y="5061585"/>
            <a:ext cx="6331585" cy="100965"/>
          </a:xfrm>
          <a:prstGeom prst="rect">
            <a:avLst/>
          </a:prstGeom>
          <a:solidFill>
            <a:srgbClr val="899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17" name="矩形 16"/>
          <p:cNvSpPr/>
          <p:nvPr userDrawn="1"/>
        </p:nvSpPr>
        <p:spPr>
          <a:xfrm>
            <a:off x="8787765" y="5061585"/>
            <a:ext cx="401320" cy="10096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cxnSp>
        <p:nvCxnSpPr>
          <p:cNvPr id="27" name="直接连接符 26"/>
          <p:cNvCxnSpPr/>
          <p:nvPr userDrawn="1"/>
        </p:nvCxnSpPr>
        <p:spPr>
          <a:xfrm>
            <a:off x="0" y="555526"/>
            <a:ext cx="12192000" cy="0"/>
          </a:xfrm>
          <a:prstGeom prst="line">
            <a:avLst/>
          </a:prstGeom>
          <a:ln w="8890">
            <a:gradFill>
              <a:gsLst>
                <a:gs pos="86000">
                  <a:srgbClr val="CCE1EC">
                    <a:alpha val="0"/>
                  </a:srgbClr>
                </a:gs>
                <a:gs pos="0">
                  <a:srgbClr val="428FB6"/>
                </a:gs>
              </a:gsLst>
              <a:lin ang="0" scaled="0"/>
            </a:gradFill>
          </a:ln>
        </p:spPr>
        <p:style>
          <a:lnRef idx="1">
            <a:schemeClr val="accent1"/>
          </a:lnRef>
          <a:fillRef idx="0">
            <a:schemeClr val="accent1"/>
          </a:fillRef>
          <a:effectRef idx="0">
            <a:schemeClr val="accent1"/>
          </a:effectRef>
          <a:fontRef idx="minor">
            <a:schemeClr val="tx1"/>
          </a:fontRef>
        </p:style>
      </p:cxnSp>
      <p:pic>
        <p:nvPicPr>
          <p:cNvPr id="13" name="图片 12" descr="G:/成都交子期货/LOGO过渡期方案/源文件/交子期货LOGO2025-04/交子期货简称.png交子期货简称"/>
          <p:cNvPicPr>
            <a:picLocks noChangeAspect="1"/>
          </p:cNvPicPr>
          <p:nvPr userDrawn="1"/>
        </p:nvPicPr>
        <p:blipFill>
          <a:blip r:embed="rId4"/>
          <a:srcRect t="318" b="318"/>
          <a:stretch>
            <a:fillRect/>
          </a:stretch>
        </p:blipFill>
        <p:spPr>
          <a:xfrm>
            <a:off x="7296214" y="98572"/>
            <a:ext cx="1522095" cy="384810"/>
          </a:xfrm>
          <a:prstGeom prst="rect">
            <a:avLst/>
          </a:prstGeom>
        </p:spPr>
      </p:pic>
    </p:spTree>
  </p:cSld>
  <p:clrMapOvr>
    <a:masterClrMapping/>
  </p:clrMapOvr>
  <p:transition>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4" name="日期占位符 3"/>
          <p:cNvSpPr>
            <a:spLocks noGrp="1"/>
          </p:cNvSpPr>
          <p:nvPr>
            <p:ph type="dt" sz="half" idx="10"/>
          </p:nvPr>
        </p:nvSpPr>
        <p:spPr/>
        <p:txBody>
          <a:bodyPr/>
          <a:lstStyle/>
          <a:p>
            <a:fld id="{219AF9E6-E731-484A-9116-838FDFCDD6C6}" type="datetimeFigureOut">
              <a:rPr lang="zh-CN" altLang="en-US" smtClean="0"/>
              <a:t>2025/5/27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77599F-3A9F-4783-A43C-1D28D1DD9428}"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pic>
        <p:nvPicPr>
          <p:cNvPr id="14" name="图片 13" descr="背景图案&#10;&#10;描述已自动生成"/>
          <p:cNvPicPr>
            <a:picLocks noChangeAspect="1"/>
          </p:cNvPicPr>
          <p:nvPr userDrawn="1"/>
        </p:nvPicPr>
        <p:blipFill>
          <a:blip r:embed="rId2" cstate="print">
            <a:alphaModFix amt="48000"/>
            <a:extLst>
              <a:ext uri="{28A0092B-C50C-407E-A947-70E740481C1C}">
                <a14:useLocalDpi xmlns:a14="http://schemas.microsoft.com/office/drawing/2010/main" val="0"/>
              </a:ext>
            </a:extLst>
          </a:blip>
          <a:srcRect/>
          <a:stretch>
            <a:fillRect/>
          </a:stretch>
        </p:blipFill>
        <p:spPr>
          <a:xfrm>
            <a:off x="635" y="-635"/>
            <a:ext cx="9142730" cy="5163185"/>
          </a:xfrm>
          <a:prstGeom prst="rect">
            <a:avLst/>
          </a:prstGeom>
        </p:spPr>
      </p:pic>
      <p:pic>
        <p:nvPicPr>
          <p:cNvPr id="18" name="图片 17" descr="123.png"/>
          <p:cNvPicPr>
            <a:picLocks noChangeAspect="1"/>
          </p:cNvPicPr>
          <p:nvPr userDrawn="1"/>
        </p:nvPicPr>
        <p:blipFill>
          <a:blip r:embed="rId3" cstate="print"/>
          <a:srcRect l="16174"/>
          <a:stretch>
            <a:fillRect/>
          </a:stretch>
        </p:blipFill>
        <p:spPr>
          <a:xfrm>
            <a:off x="635" y="0"/>
            <a:ext cx="2962275" cy="5144135"/>
          </a:xfrm>
          <a:prstGeom prst="rect">
            <a:avLst/>
          </a:prstGeom>
        </p:spPr>
      </p:pic>
      <p:pic>
        <p:nvPicPr>
          <p:cNvPr id="8" name="Picture 2" descr="http://pic62.nipic.com/file/20150317/20317067_161109480000_2.jpg" hidden="1"/>
          <p:cNvPicPr>
            <a:picLocks noChangeAspect="1" noChangeArrowheads="1"/>
          </p:cNvPicPr>
          <p:nvPr userDrawn="1"/>
        </p:nvPicPr>
        <p:blipFill>
          <a:blip r:embed="rId4" cstate="print">
            <a:duotone>
              <a:schemeClr val="bg2">
                <a:shade val="45000"/>
                <a:satMod val="135000"/>
              </a:schemeClr>
              <a:prstClr val="white"/>
            </a:duotone>
            <a:lum/>
          </a:blip>
          <a:srcRect l="1807" t="69817" r="51373" b="3846"/>
          <a:stretch>
            <a:fillRect/>
          </a:stretch>
        </p:blipFill>
        <p:spPr bwMode="auto">
          <a:xfrm>
            <a:off x="0" y="0"/>
            <a:ext cx="9144000" cy="5143501"/>
          </a:xfrm>
          <a:prstGeom prst="rect">
            <a:avLst/>
          </a:prstGeom>
          <a:noFill/>
        </p:spPr>
      </p:pic>
      <p:cxnSp>
        <p:nvCxnSpPr>
          <p:cNvPr id="16" name="直接连接符 15"/>
          <p:cNvCxnSpPr/>
          <p:nvPr userDrawn="1"/>
        </p:nvCxnSpPr>
        <p:spPr>
          <a:xfrm>
            <a:off x="2304000" y="2143122"/>
            <a:ext cx="6840000" cy="1588"/>
          </a:xfrm>
          <a:prstGeom prst="line">
            <a:avLst/>
          </a:prstGeom>
          <a:ln>
            <a:solidFill>
              <a:srgbClr val="F1AF00"/>
            </a:solidFill>
          </a:ln>
        </p:spPr>
        <p:style>
          <a:lnRef idx="1">
            <a:schemeClr val="accent1"/>
          </a:lnRef>
          <a:fillRef idx="0">
            <a:schemeClr val="accent1"/>
          </a:fillRef>
          <a:effectRef idx="0">
            <a:schemeClr val="accent1"/>
          </a:effectRef>
          <a:fontRef idx="minor">
            <a:schemeClr val="tx1"/>
          </a:fontRef>
        </p:style>
      </p:cxnSp>
      <p:pic>
        <p:nvPicPr>
          <p:cNvPr id="2050" name="Picture 2" descr="http://pic43.nipic.com/20140712/1369025_204400539000_2.jpg" hidden="1"/>
          <p:cNvPicPr>
            <a:picLocks noChangeAspect="1" noChangeArrowheads="1"/>
          </p:cNvPicPr>
          <p:nvPr userDrawn="1"/>
        </p:nvPicPr>
        <p:blipFill>
          <a:blip r:embed="rId5" cstate="print"/>
          <a:srcRect l="31723" r="36555"/>
          <a:stretch>
            <a:fillRect/>
          </a:stretch>
        </p:blipFill>
        <p:spPr bwMode="auto">
          <a:xfrm>
            <a:off x="-32" y="0"/>
            <a:ext cx="2286016" cy="5144400"/>
          </a:xfrm>
          <a:prstGeom prst="rect">
            <a:avLst/>
          </a:prstGeom>
          <a:noFill/>
        </p:spPr>
      </p:pic>
      <p:sp>
        <p:nvSpPr>
          <p:cNvPr id="2" name="标题 1"/>
          <p:cNvSpPr>
            <a:spLocks noGrp="1"/>
          </p:cNvSpPr>
          <p:nvPr>
            <p:ph type="title" hasCustomPrompt="1"/>
          </p:nvPr>
        </p:nvSpPr>
        <p:spPr>
          <a:xfrm>
            <a:off x="3221055" y="2121698"/>
            <a:ext cx="5565787" cy="1021556"/>
          </a:xfrm>
        </p:spPr>
        <p:txBody>
          <a:bodyPr anchor="ctr">
            <a:noAutofit/>
          </a:bodyPr>
          <a:lstStyle>
            <a:lvl1pPr algn="r">
              <a:defRPr sz="3600" b="1" cap="all">
                <a:solidFill>
                  <a:schemeClr val="tx1">
                    <a:lumMod val="50000"/>
                    <a:lumOff val="50000"/>
                  </a:schemeClr>
                </a:solidFill>
              </a:defRPr>
            </a:lvl1pPr>
          </a:lstStyle>
          <a:p>
            <a:r>
              <a:rPr lang="zh-CN" altLang="en-US" dirty="0"/>
              <a:t>单击编辑母版标题</a:t>
            </a:r>
          </a:p>
        </p:txBody>
      </p:sp>
      <p:sp>
        <p:nvSpPr>
          <p:cNvPr id="4" name="日期占位符 3"/>
          <p:cNvSpPr>
            <a:spLocks noGrp="1"/>
          </p:cNvSpPr>
          <p:nvPr>
            <p:ph type="dt" sz="half" idx="10"/>
          </p:nvPr>
        </p:nvSpPr>
        <p:spPr/>
        <p:txBody>
          <a:bodyPr/>
          <a:lstStyle/>
          <a:p>
            <a:fld id="{219AF9E6-E731-484A-9116-838FDFCDD6C6}" type="datetimeFigureOut">
              <a:rPr lang="zh-CN" altLang="en-US" smtClean="0"/>
              <a:t>2025/5/27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77599F-3A9F-4783-A43C-1D28D1DD9428}" type="slidenum">
              <a:rPr lang="zh-CN" altLang="en-US" smtClean="0"/>
              <a:t>‹#›</a:t>
            </a:fld>
            <a:endParaRPr lang="zh-CN" altLang="en-US"/>
          </a:p>
        </p:txBody>
      </p:sp>
      <p:grpSp>
        <p:nvGrpSpPr>
          <p:cNvPr id="3" name="组合 17"/>
          <p:cNvGrpSpPr/>
          <p:nvPr userDrawn="1"/>
        </p:nvGrpSpPr>
        <p:grpSpPr>
          <a:xfrm>
            <a:off x="0" y="0"/>
            <a:ext cx="2857488" cy="5143500"/>
            <a:chOff x="0" y="0"/>
            <a:chExt cx="2857488" cy="5143500"/>
          </a:xfrm>
          <a:blipFill dpi="0" rotWithShape="1">
            <a:blip r:embed="rId5"/>
            <a:srcRect/>
            <a:stretch>
              <a:fillRect l="-40000" r="-60000" b="-4000"/>
            </a:stretch>
          </a:blipFill>
        </p:grpSpPr>
        <p:sp>
          <p:nvSpPr>
            <p:cNvPr id="9" name="矩形 8" hidden="1"/>
            <p:cNvSpPr/>
            <p:nvPr userDrawn="1"/>
          </p:nvSpPr>
          <p:spPr>
            <a:xfrm>
              <a:off x="0" y="0"/>
              <a:ext cx="2285984"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10" name="直角三角形 9" hidden="1"/>
            <p:cNvSpPr/>
            <p:nvPr userDrawn="1"/>
          </p:nvSpPr>
          <p:spPr>
            <a:xfrm flipV="1">
              <a:off x="2285984" y="0"/>
              <a:ext cx="571504" cy="51435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grpSp>
      <p:sp>
        <p:nvSpPr>
          <p:cNvPr id="13" name="副标题 2"/>
          <p:cNvSpPr>
            <a:spLocks noGrp="1"/>
          </p:cNvSpPr>
          <p:nvPr>
            <p:ph type="subTitle" idx="1" hasCustomPrompt="1"/>
          </p:nvPr>
        </p:nvSpPr>
        <p:spPr>
          <a:xfrm>
            <a:off x="3214678" y="1443666"/>
            <a:ext cx="5572164" cy="671508"/>
          </a:xfrm>
        </p:spPr>
        <p:txBody>
          <a:bodyPr>
            <a:noAutofit/>
          </a:bodyPr>
          <a:lstStyle>
            <a:lvl1pPr marL="0" indent="0" algn="r">
              <a:buNone/>
              <a:defRPr sz="4000">
                <a:solidFill>
                  <a:schemeClr val="tx1">
                    <a:tint val="75000"/>
                  </a:schemeClr>
                </a:solidFill>
                <a:latin typeface="DotumChe" panose="020B0609000101010101" pitchFamily="49" charset="-127"/>
                <a:ea typeface="DotumChe" panose="020B0609000101010101" pitchFamily="49" charset="-12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单击编辑母版副标题</a:t>
            </a:r>
          </a:p>
        </p:txBody>
      </p:sp>
      <p:sp>
        <p:nvSpPr>
          <p:cNvPr id="20" name="任意多边形 19"/>
          <p:cNvSpPr/>
          <p:nvPr userDrawn="1"/>
        </p:nvSpPr>
        <p:spPr>
          <a:xfrm flipV="1">
            <a:off x="1979930" y="-1270"/>
            <a:ext cx="1025525" cy="5145405"/>
          </a:xfrm>
          <a:custGeom>
            <a:avLst/>
            <a:gdLst>
              <a:gd name="connsiteX0" fmla="*/ 0 w 1025649"/>
              <a:gd name="connsiteY0" fmla="*/ 5143500 h 5143500"/>
              <a:gd name="connsiteX1" fmla="*/ 0 w 1025649"/>
              <a:gd name="connsiteY1" fmla="*/ 0 h 5143500"/>
              <a:gd name="connsiteX2" fmla="*/ 1025649 w 1025649"/>
              <a:gd name="connsiteY2" fmla="*/ 5143500 h 5143500"/>
              <a:gd name="connsiteX3" fmla="*/ 0 w 1025649"/>
              <a:gd name="connsiteY3" fmla="*/ 5143500 h 5143500"/>
              <a:gd name="connsiteX0-1" fmla="*/ 428596 w 1025649"/>
              <a:gd name="connsiteY0-2" fmla="*/ 5143500 h 5143500"/>
              <a:gd name="connsiteX1-3" fmla="*/ 0 w 1025649"/>
              <a:gd name="connsiteY1-4" fmla="*/ 0 h 5143500"/>
              <a:gd name="connsiteX2-5" fmla="*/ 1025649 w 1025649"/>
              <a:gd name="connsiteY2-6" fmla="*/ 5143500 h 5143500"/>
              <a:gd name="connsiteX3-7" fmla="*/ 428596 w 1025649"/>
              <a:gd name="connsiteY3-8" fmla="*/ 5143500 h 5143500"/>
              <a:gd name="connsiteX0-9" fmla="*/ 571440 w 1025649"/>
              <a:gd name="connsiteY0-10" fmla="*/ 5143500 h 5143500"/>
              <a:gd name="connsiteX1-11" fmla="*/ 0 w 1025649"/>
              <a:gd name="connsiteY1-12" fmla="*/ 0 h 5143500"/>
              <a:gd name="connsiteX2-13" fmla="*/ 1025649 w 1025649"/>
              <a:gd name="connsiteY2-14" fmla="*/ 5143500 h 5143500"/>
              <a:gd name="connsiteX3-15" fmla="*/ 571440 w 1025649"/>
              <a:gd name="connsiteY3-16" fmla="*/ 5143500 h 5143500"/>
            </a:gdLst>
            <a:ahLst/>
            <a:cxnLst>
              <a:cxn ang="0">
                <a:pos x="connsiteX0-1" y="connsiteY0-2"/>
              </a:cxn>
              <a:cxn ang="0">
                <a:pos x="connsiteX1-3" y="connsiteY1-4"/>
              </a:cxn>
              <a:cxn ang="0">
                <a:pos x="connsiteX2-5" y="connsiteY2-6"/>
              </a:cxn>
              <a:cxn ang="0">
                <a:pos x="connsiteX3-7" y="connsiteY3-8"/>
              </a:cxn>
            </a:cxnLst>
            <a:rect l="l" t="t" r="r" b="b"/>
            <a:pathLst>
              <a:path w="1025649" h="5143500">
                <a:moveTo>
                  <a:pt x="571440" y="5143500"/>
                </a:moveTo>
                <a:lnTo>
                  <a:pt x="0" y="0"/>
                </a:lnTo>
                <a:lnTo>
                  <a:pt x="1025649" y="5143500"/>
                </a:lnTo>
                <a:lnTo>
                  <a:pt x="571440" y="5143500"/>
                </a:lnTo>
                <a:close/>
              </a:path>
            </a:pathLst>
          </a:custGeom>
          <a:solidFill>
            <a:srgbClr val="899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19AF9E6-E731-484A-9116-838FDFCDD6C6}" type="datetimeFigureOut">
              <a:rPr lang="zh-CN" altLang="en-US" smtClean="0"/>
              <a:t>2025/5/27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177599F-3A9F-4783-A43C-1D28D1DD9428}"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90500" y="25638"/>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19AF9E6-E731-484A-9116-838FDFCDD6C6}" type="datetimeFigureOut">
              <a:rPr lang="zh-CN" altLang="en-US" smtClean="0"/>
              <a:t>2025/5/27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177599F-3A9F-4783-A43C-1D28D1DD9428}"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19AF9E6-E731-484A-9116-838FDFCDD6C6}" type="datetimeFigureOut">
              <a:rPr lang="zh-CN" altLang="en-US" smtClean="0"/>
              <a:t>2025/5/27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177599F-3A9F-4783-A43C-1D28D1DD9428}"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19AF9E6-E731-484A-9116-838FDFCDD6C6}" type="datetimeFigureOut">
              <a:rPr lang="zh-CN" altLang="en-US" smtClean="0"/>
              <a:t>2025/5/27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177599F-3A9F-4783-A43C-1D28D1DD9428}"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 name="图片 19" descr="背景图案&#10;&#10;描述已自动生成"/>
          <p:cNvPicPr>
            <a:picLocks noChangeAspect="1"/>
          </p:cNvPicPr>
          <p:nvPr userDrawn="1"/>
        </p:nvPicPr>
        <p:blipFill>
          <a:blip r:embed="rId17" cstate="print">
            <a:alphaModFix amt="48000"/>
            <a:extLst>
              <a:ext uri="{28A0092B-C50C-407E-A947-70E740481C1C}">
                <a14:useLocalDpi xmlns:a14="http://schemas.microsoft.com/office/drawing/2010/main" val="0"/>
              </a:ext>
            </a:extLst>
          </a:blip>
          <a:srcRect/>
          <a:stretch>
            <a:fillRect/>
          </a:stretch>
        </p:blipFill>
        <p:spPr>
          <a:xfrm>
            <a:off x="-635" y="0"/>
            <a:ext cx="9144635" cy="5144135"/>
          </a:xfrm>
          <a:prstGeom prst="rect">
            <a:avLst/>
          </a:prstGeom>
        </p:spPr>
      </p:pic>
      <p:sp>
        <p:nvSpPr>
          <p:cNvPr id="2" name="标题占位符 1"/>
          <p:cNvSpPr>
            <a:spLocks noGrp="1"/>
          </p:cNvSpPr>
          <p:nvPr>
            <p:ph type="title"/>
          </p:nvPr>
        </p:nvSpPr>
        <p:spPr>
          <a:xfrm>
            <a:off x="91726" y="140969"/>
            <a:ext cx="6643734" cy="428628"/>
          </a:xfrm>
          <a:prstGeom prst="rect">
            <a:avLst/>
          </a:prstGeom>
        </p:spPr>
        <p:txBody>
          <a:bodyPr vert="horz" lIns="91440" tIns="45720" rIns="91440" bIns="45720" rtlCol="0" anchor="ctr">
            <a:normAutofit/>
          </a:bodyPr>
          <a:lstStyle/>
          <a:p>
            <a:r>
              <a:rPr lang="zh-CN" altLang="en-US" dirty="0"/>
              <a:t>单击此处编辑标题样式</a:t>
            </a:r>
          </a:p>
        </p:txBody>
      </p:sp>
      <p:sp>
        <p:nvSpPr>
          <p:cNvPr id="3" name="文本占位符 2"/>
          <p:cNvSpPr>
            <a:spLocks noGrp="1"/>
          </p:cNvSpPr>
          <p:nvPr>
            <p:ph type="body" idx="1"/>
          </p:nvPr>
        </p:nvSpPr>
        <p:spPr>
          <a:xfrm>
            <a:off x="457200" y="785800"/>
            <a:ext cx="8229600" cy="380882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0" y="4609783"/>
            <a:ext cx="2133600" cy="273844"/>
          </a:xfrm>
          <a:prstGeom prst="rect">
            <a:avLst/>
          </a:prstGeom>
        </p:spPr>
        <p:txBody>
          <a:bodyPr vert="horz" lIns="91440" tIns="45720" rIns="91440" bIns="45720" rtlCol="0" anchor="ctr"/>
          <a:lstStyle>
            <a:lvl1pPr algn="l">
              <a:defRPr sz="1200">
                <a:solidFill>
                  <a:schemeClr val="tx1">
                    <a:tint val="75000"/>
                  </a:schemeClr>
                </a:solidFill>
                <a:ea typeface="黑体" panose="02010609060101010101" pitchFamily="49" charset="-122"/>
              </a:defRPr>
            </a:lvl1pPr>
          </a:lstStyle>
          <a:p>
            <a:fld id="{219AF9E6-E731-484A-9116-838FDFCDD6C6}" type="datetimeFigureOut">
              <a:rPr lang="zh-CN" altLang="en-US" smtClean="0"/>
              <a:t>2025/5/27</a:t>
            </a:fld>
            <a:endParaRPr lang="zh-CN" altLang="en-US" dirty="0"/>
          </a:p>
        </p:txBody>
      </p:sp>
      <p:sp>
        <p:nvSpPr>
          <p:cNvPr id="5" name="页脚占位符 4"/>
          <p:cNvSpPr>
            <a:spLocks noGrp="1"/>
          </p:cNvSpPr>
          <p:nvPr>
            <p:ph type="ftr" sz="quarter" idx="3"/>
          </p:nvPr>
        </p:nvSpPr>
        <p:spPr>
          <a:xfrm>
            <a:off x="3124200" y="4609783"/>
            <a:ext cx="2895600" cy="273844"/>
          </a:xfrm>
          <a:prstGeom prst="rect">
            <a:avLst/>
          </a:prstGeom>
        </p:spPr>
        <p:txBody>
          <a:bodyPr vert="horz" lIns="91440" tIns="45720" rIns="91440" bIns="45720" rtlCol="0" anchor="ctr"/>
          <a:lstStyle>
            <a:lvl1pPr algn="ctr">
              <a:defRPr sz="1200">
                <a:solidFill>
                  <a:schemeClr val="tx1">
                    <a:tint val="75000"/>
                  </a:schemeClr>
                </a:solidFill>
                <a:ea typeface="黑体" panose="02010609060101010101" pitchFamily="49" charset="-122"/>
              </a:defRPr>
            </a:lvl1pPr>
          </a:lstStyle>
          <a:p>
            <a:endParaRPr lang="zh-CN" altLang="en-US" dirty="0"/>
          </a:p>
        </p:txBody>
      </p:sp>
      <p:sp>
        <p:nvSpPr>
          <p:cNvPr id="6" name="灯片编号占位符 5"/>
          <p:cNvSpPr>
            <a:spLocks noGrp="1"/>
          </p:cNvSpPr>
          <p:nvPr>
            <p:ph type="sldNum" sz="quarter" idx="4"/>
          </p:nvPr>
        </p:nvSpPr>
        <p:spPr>
          <a:xfrm>
            <a:off x="6553200" y="4609783"/>
            <a:ext cx="2133600" cy="273844"/>
          </a:xfrm>
          <a:prstGeom prst="rect">
            <a:avLst/>
          </a:prstGeom>
        </p:spPr>
        <p:txBody>
          <a:bodyPr vert="horz" lIns="91440" tIns="45720" rIns="91440" bIns="45720" rtlCol="0" anchor="ctr"/>
          <a:lstStyle>
            <a:lvl1pPr algn="r">
              <a:defRPr sz="1200">
                <a:solidFill>
                  <a:schemeClr val="tx1">
                    <a:tint val="75000"/>
                  </a:schemeClr>
                </a:solidFill>
                <a:ea typeface="黑体" panose="02010609060101010101" pitchFamily="49" charset="-122"/>
              </a:defRPr>
            </a:lvl1pPr>
          </a:lstStyle>
          <a:p>
            <a:fld id="{F177599F-3A9F-4783-A43C-1D28D1DD9428}" type="slidenum">
              <a:rPr lang="zh-CN" altLang="en-US" smtClean="0"/>
              <a:t>‹#›</a:t>
            </a:fld>
            <a:endParaRPr lang="zh-CN" altLang="en-US" dirty="0"/>
          </a:p>
        </p:txBody>
      </p:sp>
      <p:sp>
        <p:nvSpPr>
          <p:cNvPr id="28" name="矩形 27"/>
          <p:cNvSpPr/>
          <p:nvPr userDrawn="1"/>
        </p:nvSpPr>
        <p:spPr>
          <a:xfrm>
            <a:off x="0" y="5061585"/>
            <a:ext cx="6331585" cy="10096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13" name="矩形 12"/>
          <p:cNvSpPr/>
          <p:nvPr userDrawn="1"/>
        </p:nvSpPr>
        <p:spPr>
          <a:xfrm>
            <a:off x="8787765" y="5061585"/>
            <a:ext cx="401320" cy="10096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cxnSp>
        <p:nvCxnSpPr>
          <p:cNvPr id="27" name="直接连接符 26"/>
          <p:cNvCxnSpPr/>
          <p:nvPr userDrawn="1"/>
        </p:nvCxnSpPr>
        <p:spPr>
          <a:xfrm>
            <a:off x="0" y="569597"/>
            <a:ext cx="12192000" cy="0"/>
          </a:xfrm>
          <a:prstGeom prst="line">
            <a:avLst/>
          </a:prstGeom>
          <a:ln w="8890">
            <a:gradFill>
              <a:gsLst>
                <a:gs pos="86000">
                  <a:srgbClr val="CCE1EC">
                    <a:alpha val="0"/>
                  </a:srgbClr>
                </a:gs>
                <a:gs pos="0">
                  <a:srgbClr val="428FB6"/>
                </a:gs>
              </a:gsLst>
              <a:lin ang="0" scaled="0"/>
            </a:gradFill>
          </a:ln>
        </p:spPr>
        <p:style>
          <a:lnRef idx="1">
            <a:schemeClr val="accent1"/>
          </a:lnRef>
          <a:fillRef idx="0">
            <a:schemeClr val="accent1"/>
          </a:fillRef>
          <a:effectRef idx="0">
            <a:schemeClr val="accent1"/>
          </a:effectRef>
          <a:fontRef idx="minor">
            <a:schemeClr val="tx1"/>
          </a:fontRef>
        </p:style>
      </p:cxnSp>
      <p:pic>
        <p:nvPicPr>
          <p:cNvPr id="14" name="图片 13" descr="G:/成都交子期货/LOGO过渡期方案/源文件/交子期货LOGO2025-04/交子期货简称.png交子期货简称"/>
          <p:cNvPicPr>
            <a:picLocks noChangeAspect="1"/>
          </p:cNvPicPr>
          <p:nvPr userDrawn="1"/>
        </p:nvPicPr>
        <p:blipFill>
          <a:blip r:embed="rId18"/>
          <a:srcRect t="318" b="318"/>
          <a:stretch>
            <a:fillRect/>
          </a:stretch>
        </p:blipFill>
        <p:spPr>
          <a:xfrm>
            <a:off x="7296214" y="98572"/>
            <a:ext cx="1522095" cy="38481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spcBef>
          <a:spcPct val="0"/>
        </a:spcBef>
        <a:buNone/>
        <a:defRPr sz="1800" b="1" kern="1200" baseline="0">
          <a:solidFill>
            <a:schemeClr val="bg1"/>
          </a:solidFill>
          <a:effectLst/>
          <a:latin typeface="Arial" panose="020B0604020202020204" pitchFamily="34" charset="0"/>
          <a:ea typeface="黑体" panose="02010609060101010101" pitchFamily="49"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baseline="0">
          <a:solidFill>
            <a:schemeClr val="tx1"/>
          </a:solidFill>
          <a:latin typeface="Arial" panose="020B0604020202020204" pitchFamily="34" charset="0"/>
          <a:ea typeface="黑体" panose="02010609060101010101" pitchFamily="49"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tx1"/>
          </a:solidFill>
          <a:latin typeface="Arial" panose="020B0604020202020204" pitchFamily="34" charset="0"/>
          <a:ea typeface="黑体" panose="02010609060101010101" pitchFamily="49"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tx1"/>
          </a:solidFill>
          <a:latin typeface="Arial" panose="020B0604020202020204" pitchFamily="34" charset="0"/>
          <a:ea typeface="黑体" panose="02010609060101010101" pitchFamily="49"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Arial" panose="020B0604020202020204" pitchFamily="34" charset="0"/>
          <a:ea typeface="黑体" panose="02010609060101010101" pitchFamily="49"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Arial" panose="020B0604020202020204" pitchFamily="34" charset="0"/>
          <a:ea typeface="黑体" panose="02010609060101010101" pitchFamily="49"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em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btqh.com/" TargetMode="External"/><Relationship Id="rId2" Type="http://schemas.openxmlformats.org/officeDocument/2006/relationships/image" Target="../media/image38.png"/><Relationship Id="rId1" Type="http://schemas.openxmlformats.org/officeDocument/2006/relationships/slideLayout" Target="../slideLayouts/slideLayout8.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slideLayout" Target="../slideLayouts/slideLayout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28596" y="1419384"/>
            <a:ext cx="6072230" cy="1473997"/>
          </a:xfrm>
          <a:noFill/>
        </p:spPr>
        <p:txBody>
          <a:bodyPr vert="horz" lIns="91440" tIns="45720" rIns="91440" bIns="45720" rtlCol="0" anchor="ctr">
            <a:noAutofit/>
          </a:bodyPr>
          <a:lstStyle/>
          <a:p>
            <a:pPr fontAlgn="auto">
              <a:spcAft>
                <a:spcPts val="0"/>
              </a:spcAft>
              <a:defRPr/>
            </a:pPr>
            <a:r>
              <a:rPr lang="zh-CN" altLang="en-US" sz="2800" dirty="0" smtClean="0">
                <a:cs typeface="黑体" panose="02010609060101010101" pitchFamily="49" charset="-122"/>
              </a:rPr>
              <a:t>第十九届期货实盘大赛分析报告</a:t>
            </a:r>
            <a:endParaRPr lang="zh-CN" altLang="en-US" sz="2800" dirty="0">
              <a:cs typeface="黑体" panose="02010609060101010101" pitchFamily="49" charset="-122"/>
            </a:endParaRPr>
          </a:p>
        </p:txBody>
      </p:sp>
      <p:cxnSp>
        <p:nvCxnSpPr>
          <p:cNvPr id="11" name="直接连接符 10"/>
          <p:cNvCxnSpPr/>
          <p:nvPr/>
        </p:nvCxnSpPr>
        <p:spPr>
          <a:xfrm>
            <a:off x="428596" y="3020382"/>
            <a:ext cx="5688000" cy="1588"/>
          </a:xfrm>
          <a:prstGeom prst="line">
            <a:avLst/>
          </a:prstGeom>
          <a:ln w="127">
            <a:solidFill>
              <a:srgbClr val="F1AF00"/>
            </a:solidFill>
          </a:ln>
        </p:spPr>
        <p:style>
          <a:lnRef idx="1">
            <a:schemeClr val="accent1"/>
          </a:lnRef>
          <a:fillRef idx="0">
            <a:schemeClr val="accent1"/>
          </a:fillRef>
          <a:effectRef idx="0">
            <a:schemeClr val="accent1"/>
          </a:effectRef>
          <a:fontRef idx="minor">
            <a:schemeClr val="tx1"/>
          </a:fontRef>
        </p:style>
      </p:cxnSp>
      <p:sp>
        <p:nvSpPr>
          <p:cNvPr id="102" name="Bullet1"/>
          <p:cNvSpPr/>
          <p:nvPr>
            <p:custDataLst>
              <p:tags r:id="rId1"/>
            </p:custDataLst>
          </p:nvPr>
        </p:nvSpPr>
        <p:spPr>
          <a:xfrm>
            <a:off x="427956" y="3291830"/>
            <a:ext cx="5687695" cy="502468"/>
          </a:xfrm>
          <a:prstGeom prst="rect">
            <a:avLst/>
          </a:prstGeom>
          <a:gradFill>
            <a:gsLst>
              <a:gs pos="43000">
                <a:srgbClr val="899BCA">
                  <a:alpha val="100000"/>
                </a:srgbClr>
              </a:gs>
              <a:gs pos="100000">
                <a:srgbClr val="C6DDE9">
                  <a:alpha val="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457200"/>
            <a:r>
              <a:rPr lang="zh-CN" altLang="en-US" sz="1600" b="1" dirty="0">
                <a:solidFill>
                  <a:schemeClr val="bg1"/>
                </a:solidFill>
                <a:latin typeface="+mj-ea"/>
                <a:ea typeface="+mj-ea"/>
                <a:sym typeface="+mn-lt"/>
              </a:rPr>
              <a:t> </a:t>
            </a:r>
            <a:endParaRPr lang="en-US" altLang="zh-CN" sz="1600" b="1" dirty="0">
              <a:solidFill>
                <a:schemeClr val="bg1"/>
              </a:solidFill>
              <a:latin typeface="+mj-ea"/>
              <a:ea typeface="+mj-ea"/>
              <a:sym typeface="+mn-lt"/>
            </a:endParaRPr>
          </a:p>
          <a:p>
            <a:pPr defTabSz="457200"/>
            <a:r>
              <a:rPr lang="zh-CN" altLang="en-US" sz="1600" b="1" dirty="0">
                <a:solidFill>
                  <a:schemeClr val="bg1"/>
                </a:solidFill>
                <a:latin typeface="+mj-ea"/>
                <a:ea typeface="+mj-ea"/>
                <a:sym typeface="+mn-lt"/>
              </a:rPr>
              <a:t>成都交子期货有限公司</a:t>
            </a:r>
            <a:r>
              <a:rPr lang="en-US" altLang="zh-CN" sz="1600" b="1" dirty="0">
                <a:solidFill>
                  <a:schemeClr val="bg1"/>
                </a:solidFill>
                <a:latin typeface="+mj-ea"/>
                <a:ea typeface="+mj-ea"/>
                <a:sym typeface="+mn-lt"/>
              </a:rPr>
              <a:t>      </a:t>
            </a:r>
            <a:r>
              <a:rPr lang="en-US" altLang="zh-CN" sz="1600" b="1" dirty="0" smtClean="0">
                <a:solidFill>
                  <a:schemeClr val="bg1"/>
                </a:solidFill>
                <a:latin typeface="+mj-ea"/>
                <a:ea typeface="+mj-ea"/>
                <a:sym typeface="+mn-lt"/>
              </a:rPr>
              <a:t>2025</a:t>
            </a:r>
            <a:r>
              <a:rPr lang="zh-CN" altLang="en-US" sz="1600" b="1" dirty="0" smtClean="0">
                <a:solidFill>
                  <a:schemeClr val="bg1"/>
                </a:solidFill>
                <a:latin typeface="+mj-ea"/>
                <a:ea typeface="+mj-ea"/>
                <a:sym typeface="+mn-lt"/>
              </a:rPr>
              <a:t>年</a:t>
            </a:r>
            <a:r>
              <a:rPr lang="en-US" altLang="zh-CN" sz="1600" b="1" dirty="0">
                <a:solidFill>
                  <a:schemeClr val="bg1"/>
                </a:solidFill>
                <a:latin typeface="+mj-ea"/>
                <a:ea typeface="+mj-ea"/>
                <a:sym typeface="+mn-lt"/>
              </a:rPr>
              <a:t>5</a:t>
            </a:r>
            <a:r>
              <a:rPr lang="zh-CN" altLang="en-US" sz="1600" b="1" dirty="0" smtClean="0">
                <a:solidFill>
                  <a:schemeClr val="bg1"/>
                </a:solidFill>
                <a:latin typeface="+mj-ea"/>
                <a:ea typeface="+mj-ea"/>
                <a:sym typeface="+mn-lt"/>
              </a:rPr>
              <a:t>月</a:t>
            </a:r>
            <a:r>
              <a:rPr lang="en-US" altLang="zh-CN" sz="1600" b="1" dirty="0" smtClean="0">
                <a:solidFill>
                  <a:schemeClr val="bg1"/>
                </a:solidFill>
                <a:latin typeface="+mj-ea"/>
                <a:ea typeface="+mj-ea"/>
                <a:sym typeface="+mn-lt"/>
              </a:rPr>
              <a:t>23</a:t>
            </a:r>
            <a:r>
              <a:rPr lang="zh-CN" altLang="en-US" sz="1600" b="1" dirty="0" smtClean="0">
                <a:solidFill>
                  <a:schemeClr val="bg1"/>
                </a:solidFill>
                <a:latin typeface="+mj-ea"/>
                <a:ea typeface="+mj-ea"/>
                <a:sym typeface="+mn-lt"/>
              </a:rPr>
              <a:t>日</a:t>
            </a:r>
            <a:endParaRPr lang="en-US" altLang="zh-CN" sz="1600" b="1" dirty="0">
              <a:solidFill>
                <a:schemeClr val="bg1"/>
              </a:solidFill>
              <a:latin typeface="+mj-ea"/>
              <a:ea typeface="+mj-ea"/>
              <a:sym typeface="+mn-lt"/>
            </a:endParaRPr>
          </a:p>
          <a:p>
            <a:pPr defTabSz="457200"/>
            <a:r>
              <a:rPr lang="zh-CN" altLang="en-US" sz="1600" b="1" dirty="0">
                <a:solidFill>
                  <a:schemeClr val="bg1"/>
                </a:solidFill>
                <a:latin typeface="+mj-ea"/>
                <a:ea typeface="+mj-ea"/>
                <a:sym typeface="+mn-lt"/>
              </a:rPr>
              <a:t>程杰</a:t>
            </a:r>
            <a:r>
              <a:rPr lang="zh-CN" altLang="en-US" sz="1600" b="1" dirty="0" smtClean="0">
                <a:solidFill>
                  <a:schemeClr val="bg1"/>
                </a:solidFill>
                <a:latin typeface="+mj-ea"/>
                <a:ea typeface="+mj-ea"/>
                <a:sym typeface="+mn-lt"/>
              </a:rPr>
              <a:t>      期货</a:t>
            </a:r>
            <a:r>
              <a:rPr lang="zh-CN" altLang="en-US" sz="1600" b="1" dirty="0">
                <a:solidFill>
                  <a:schemeClr val="bg1"/>
                </a:solidFill>
                <a:latin typeface="+mj-ea"/>
                <a:ea typeface="+mj-ea"/>
                <a:sym typeface="+mn-lt"/>
              </a:rPr>
              <a:t>交易咨询资格证号</a:t>
            </a:r>
            <a:r>
              <a:rPr lang="en-US" altLang="zh-CN" sz="1600" b="1" dirty="0" smtClean="0">
                <a:solidFill>
                  <a:schemeClr val="bg1"/>
                </a:solidFill>
                <a:latin typeface="+mj-ea"/>
                <a:ea typeface="+mj-ea"/>
                <a:sym typeface="+mn-lt"/>
              </a:rPr>
              <a:t>Z0014943</a:t>
            </a:r>
            <a:endParaRPr lang="en-US" altLang="zh-CN" sz="1600" b="1" dirty="0">
              <a:solidFill>
                <a:schemeClr val="bg1"/>
              </a:solidFill>
              <a:latin typeface="+mj-ea"/>
              <a:ea typeface="+mj-ea"/>
              <a:sym typeface="+mn-lt"/>
            </a:endParaRPr>
          </a:p>
          <a:p>
            <a:pPr defTabSz="457200"/>
            <a:endParaRPr lang="zh-CN" altLang="en-US" sz="1600" b="1" dirty="0">
              <a:solidFill>
                <a:schemeClr val="bg1"/>
              </a:solidFill>
              <a:latin typeface="+mj-ea"/>
              <a:ea typeface="+mj-ea"/>
              <a:sym typeface="+mn-lt"/>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 xmlns:a16="http://schemas.microsoft.com/office/drawing/2014/main" id="{C7173BC3-D6D6-4874-8303-5EF6B7F603AE}"/>
              </a:ext>
            </a:extLst>
          </p:cNvPr>
          <p:cNvSpPr>
            <a:spLocks noGrp="1"/>
          </p:cNvSpPr>
          <p:nvPr>
            <p:ph type="title"/>
          </p:nvPr>
        </p:nvSpPr>
        <p:spPr/>
        <p:txBody>
          <a:bodyPr/>
          <a:lstStyle/>
          <a:p>
            <a:r>
              <a:rPr lang="zh-CN" altLang="en-US" dirty="0" smtClean="0">
                <a:solidFill>
                  <a:schemeClr val="tx1"/>
                </a:solidFill>
              </a:rPr>
              <a:t>实盘大赛之部分品种点评</a:t>
            </a:r>
            <a:endParaRPr lang="zh-CN" altLang="en-US" dirty="0">
              <a:solidFill>
                <a:schemeClr val="tx1"/>
              </a:solidFill>
            </a:endParaRPr>
          </a:p>
        </p:txBody>
      </p:sp>
      <p:sp>
        <p:nvSpPr>
          <p:cNvPr id="3" name="TextBox 2"/>
          <p:cNvSpPr txBox="1"/>
          <p:nvPr/>
        </p:nvSpPr>
        <p:spPr>
          <a:xfrm>
            <a:off x="467544" y="627534"/>
            <a:ext cx="7632848" cy="3970318"/>
          </a:xfrm>
          <a:prstGeom prst="rect">
            <a:avLst/>
          </a:prstGeom>
          <a:noFill/>
        </p:spPr>
        <p:txBody>
          <a:bodyPr wrap="square" rtlCol="0">
            <a:spAutoFit/>
          </a:bodyPr>
          <a:lstStyle/>
          <a:p>
            <a:r>
              <a:rPr lang="zh-CN" altLang="en-US" dirty="0" smtClean="0"/>
              <a:t>品种</a:t>
            </a:r>
            <a:r>
              <a:rPr lang="en-US" altLang="zh-CN" dirty="0" smtClean="0"/>
              <a:t>1</a:t>
            </a:r>
            <a:r>
              <a:rPr lang="zh-CN" altLang="en-US" dirty="0" smtClean="0"/>
              <a:t>：黄金：黄金持续表现强势且趋势性很好的背后逻辑是美元预期持续走弱逻辑，无论是美国债务问题、特朗普关税冲击问题、地缘政治问题，以及全球货币体系问题等等，都在持续不断给黄金多头助力，虽然近期特朗普关税政策风险溢价降低导致黄金小幅调整，但</a:t>
            </a:r>
            <a:r>
              <a:rPr lang="zh-CN" altLang="en-US" dirty="0"/>
              <a:t>中长期</a:t>
            </a:r>
            <a:r>
              <a:rPr lang="zh-CN" altLang="en-US" dirty="0" smtClean="0"/>
              <a:t>我们认为其</a:t>
            </a:r>
            <a:r>
              <a:rPr lang="zh-CN" altLang="en-US" dirty="0"/>
              <a:t>交易</a:t>
            </a:r>
            <a:r>
              <a:rPr lang="zh-CN" altLang="en-US" dirty="0" smtClean="0"/>
              <a:t>驱动仍较强；</a:t>
            </a:r>
            <a:endParaRPr lang="en-US" altLang="zh-CN" dirty="0" smtClean="0"/>
          </a:p>
          <a:p>
            <a:endParaRPr lang="en-US" altLang="zh-CN" dirty="0" smtClean="0"/>
          </a:p>
          <a:p>
            <a:r>
              <a:rPr lang="zh-CN" altLang="en-US" dirty="0" smtClean="0"/>
              <a:t>品种</a:t>
            </a:r>
            <a:r>
              <a:rPr lang="en-US" altLang="zh-CN" dirty="0" smtClean="0"/>
              <a:t>2</a:t>
            </a:r>
            <a:r>
              <a:rPr lang="zh-CN" altLang="en-US" dirty="0" smtClean="0"/>
              <a:t>：</a:t>
            </a:r>
            <a:r>
              <a:rPr lang="en-US" altLang="zh-CN" dirty="0" smtClean="0"/>
              <a:t>30</a:t>
            </a:r>
            <a:r>
              <a:rPr lang="zh-CN" altLang="en-US" dirty="0"/>
              <a:t>年</a:t>
            </a:r>
            <a:r>
              <a:rPr lang="zh-CN" altLang="en-US" dirty="0" smtClean="0"/>
              <a:t>期国债、</a:t>
            </a:r>
            <a:r>
              <a:rPr lang="en-US" altLang="zh-CN" dirty="0" smtClean="0"/>
              <a:t>10</a:t>
            </a:r>
            <a:r>
              <a:rPr lang="zh-CN" altLang="en-US" dirty="0" smtClean="0"/>
              <a:t>年期国债：在面临中美乃至中西方博弈、国内经济发展结构转型、市场持续保持低利率、美元降息预期反复等多重问题下，国债期货的交易驱动较强，近期呈区间震荡但幅度空间较好；</a:t>
            </a:r>
            <a:endParaRPr lang="en-US" altLang="zh-CN" dirty="0" smtClean="0"/>
          </a:p>
          <a:p>
            <a:endParaRPr lang="en-US" altLang="zh-CN" dirty="0"/>
          </a:p>
          <a:p>
            <a:r>
              <a:rPr lang="zh-CN" altLang="en-US" dirty="0" smtClean="0"/>
              <a:t>品种</a:t>
            </a:r>
            <a:r>
              <a:rPr lang="en-US" altLang="zh-CN" dirty="0" smtClean="0"/>
              <a:t>3</a:t>
            </a:r>
            <a:r>
              <a:rPr lang="zh-CN" altLang="en-US" dirty="0" smtClean="0"/>
              <a:t>：集运指数（欧线）：在经历巴以冲突的风险溢价退潮后，航运指数再度面临美国关税冲击</a:t>
            </a:r>
            <a:r>
              <a:rPr lang="zh-CN" altLang="en-US" dirty="0"/>
              <a:t>，美国政府的贸易谈判风险无法有效评估，高</a:t>
            </a:r>
            <a:r>
              <a:rPr lang="zh-CN" altLang="en-US" dirty="0" smtClean="0"/>
              <a:t>关税导致贸易订单下降和抢关税暂停的出口窗口期导致集运指数波动大幅增加，这其中</a:t>
            </a:r>
            <a:r>
              <a:rPr lang="zh-CN" altLang="en-US" dirty="0"/>
              <a:t>就</a:t>
            </a:r>
            <a:r>
              <a:rPr lang="zh-CN" altLang="en-US" dirty="0" smtClean="0"/>
              <a:t>会带来持续的交易驱动和交易空间；</a:t>
            </a:r>
            <a:endParaRPr lang="zh-CN" altLang="en-US" dirty="0"/>
          </a:p>
        </p:txBody>
      </p:sp>
    </p:spTree>
    <p:extLst>
      <p:ext uri="{BB962C8B-B14F-4D97-AF65-F5344CB8AC3E}">
        <p14:creationId xmlns:p14="http://schemas.microsoft.com/office/powerpoint/2010/main" val="9097985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noAutofit/>
          </a:bodyPr>
          <a:lstStyle/>
          <a:p>
            <a:r>
              <a:rPr lang="zh-CN" altLang="en-US" sz="3200" kern="0" dirty="0" smtClean="0"/>
              <a:t>交子期货优秀选手介绍</a:t>
            </a:r>
            <a:endParaRPr lang="zh-CN" altLang="en-US" sz="3200" kern="0" dirty="0"/>
          </a:p>
        </p:txBody>
      </p:sp>
      <p:sp>
        <p:nvSpPr>
          <p:cNvPr id="15" name="文本占位符 14"/>
          <p:cNvSpPr>
            <a:spLocks noGrp="1"/>
          </p:cNvSpPr>
          <p:nvPr>
            <p:ph type="subTitle" idx="1"/>
          </p:nvPr>
        </p:nvSpPr>
        <p:spPr/>
        <p:txBody>
          <a:bodyPr/>
          <a:lstStyle/>
          <a:p>
            <a:r>
              <a:rPr lang="en-US" altLang="zh-CN" dirty="0">
                <a:solidFill>
                  <a:srgbClr val="7F7F7F"/>
                </a:solidFill>
                <a:latin typeface="Times New Roman" panose="02020603050405020304" pitchFamily="18" charset="0"/>
                <a:cs typeface="Times New Roman" panose="02020603050405020304" pitchFamily="18" charset="0"/>
              </a:rPr>
              <a:t>PART </a:t>
            </a:r>
            <a:r>
              <a:rPr lang="en-US" altLang="zh-CN" b="1" dirty="0">
                <a:solidFill>
                  <a:srgbClr val="F1AF00"/>
                </a:solidFill>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4116414794"/>
      </p:ext>
    </p:extLst>
  </p:cSld>
  <p:clrMapOvr>
    <a:masterClrMapping/>
  </p:clrMapOvr>
  <p:transition>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 xmlns:a16="http://schemas.microsoft.com/office/drawing/2014/main" id="{C7173BC3-D6D6-4874-8303-5EF6B7F603AE}"/>
              </a:ext>
            </a:extLst>
          </p:cNvPr>
          <p:cNvSpPr>
            <a:spLocks noGrp="1"/>
          </p:cNvSpPr>
          <p:nvPr>
            <p:ph type="title"/>
          </p:nvPr>
        </p:nvSpPr>
        <p:spPr/>
        <p:txBody>
          <a:bodyPr>
            <a:normAutofit/>
          </a:bodyPr>
          <a:lstStyle/>
          <a:p>
            <a:r>
              <a:rPr lang="zh-CN" altLang="en-US" dirty="0" smtClean="0">
                <a:solidFill>
                  <a:schemeClr val="tx1"/>
                </a:solidFill>
              </a:rPr>
              <a:t>交子期货实盘大赛之优秀选手介绍</a:t>
            </a:r>
            <a:r>
              <a:rPr lang="en-US" altLang="zh-CN" dirty="0" smtClean="0">
                <a:solidFill>
                  <a:schemeClr val="tx1"/>
                </a:solidFill>
              </a:rPr>
              <a:t>---</a:t>
            </a:r>
            <a:r>
              <a:rPr lang="zh-CN" altLang="en-US" dirty="0">
                <a:solidFill>
                  <a:schemeClr val="tx1"/>
                </a:solidFill>
              </a:rPr>
              <a:t>洼</a:t>
            </a:r>
            <a:r>
              <a:rPr lang="zh-CN" altLang="en-US" dirty="0" smtClean="0">
                <a:solidFill>
                  <a:schemeClr val="tx1"/>
                </a:solidFill>
              </a:rPr>
              <a:t>盈精选</a:t>
            </a:r>
            <a:endParaRPr lang="zh-CN" altLang="en-US" dirty="0">
              <a:solidFill>
                <a:schemeClr val="tx1"/>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627534"/>
            <a:ext cx="7128792" cy="89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851670"/>
            <a:ext cx="7416824" cy="2890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61148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 xmlns:a16="http://schemas.microsoft.com/office/drawing/2014/main" id="{C7173BC3-D6D6-4874-8303-5EF6B7F603AE}"/>
              </a:ext>
            </a:extLst>
          </p:cNvPr>
          <p:cNvSpPr>
            <a:spLocks noGrp="1"/>
          </p:cNvSpPr>
          <p:nvPr>
            <p:ph type="title"/>
          </p:nvPr>
        </p:nvSpPr>
        <p:spPr/>
        <p:txBody>
          <a:bodyPr>
            <a:normAutofit/>
          </a:bodyPr>
          <a:lstStyle/>
          <a:p>
            <a:r>
              <a:rPr lang="zh-CN" altLang="en-US" dirty="0" smtClean="0">
                <a:solidFill>
                  <a:schemeClr val="tx1"/>
                </a:solidFill>
              </a:rPr>
              <a:t>交子期货实盘大赛之优秀选手介绍</a:t>
            </a:r>
            <a:r>
              <a:rPr lang="en-US" altLang="zh-CN" dirty="0" smtClean="0">
                <a:solidFill>
                  <a:schemeClr val="tx1"/>
                </a:solidFill>
              </a:rPr>
              <a:t>---</a:t>
            </a:r>
            <a:r>
              <a:rPr lang="zh-CN" altLang="en-US" dirty="0">
                <a:solidFill>
                  <a:schemeClr val="tx1"/>
                </a:solidFill>
              </a:rPr>
              <a:t>洼</a:t>
            </a:r>
            <a:r>
              <a:rPr lang="zh-CN" altLang="en-US" dirty="0" smtClean="0">
                <a:solidFill>
                  <a:schemeClr val="tx1"/>
                </a:solidFill>
              </a:rPr>
              <a:t>盈精选</a:t>
            </a:r>
            <a:endParaRPr lang="zh-CN" altLang="en-US" dirty="0">
              <a:solidFill>
                <a:schemeClr val="tx1"/>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268" y="627534"/>
            <a:ext cx="8352928" cy="194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268" y="2571751"/>
            <a:ext cx="8352928" cy="2304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21747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 xmlns:a16="http://schemas.microsoft.com/office/drawing/2014/main" id="{C7173BC3-D6D6-4874-8303-5EF6B7F603AE}"/>
              </a:ext>
            </a:extLst>
          </p:cNvPr>
          <p:cNvSpPr>
            <a:spLocks noGrp="1"/>
          </p:cNvSpPr>
          <p:nvPr>
            <p:ph type="title"/>
          </p:nvPr>
        </p:nvSpPr>
        <p:spPr/>
        <p:txBody>
          <a:bodyPr>
            <a:normAutofit/>
          </a:bodyPr>
          <a:lstStyle/>
          <a:p>
            <a:r>
              <a:rPr lang="zh-CN" altLang="en-US" dirty="0" smtClean="0">
                <a:solidFill>
                  <a:schemeClr val="tx1"/>
                </a:solidFill>
              </a:rPr>
              <a:t>交子期货实盘大赛之优秀选手介绍</a:t>
            </a:r>
            <a:r>
              <a:rPr lang="en-US" altLang="zh-CN" dirty="0" smtClean="0">
                <a:solidFill>
                  <a:schemeClr val="tx1"/>
                </a:solidFill>
              </a:rPr>
              <a:t>---</a:t>
            </a:r>
            <a:r>
              <a:rPr lang="zh-CN" altLang="en-US" dirty="0">
                <a:solidFill>
                  <a:schemeClr val="tx1"/>
                </a:solidFill>
              </a:rPr>
              <a:t>洼</a:t>
            </a:r>
            <a:r>
              <a:rPr lang="zh-CN" altLang="en-US" dirty="0" smtClean="0">
                <a:solidFill>
                  <a:schemeClr val="tx1"/>
                </a:solidFill>
              </a:rPr>
              <a:t>盈精选</a:t>
            </a:r>
            <a:endParaRPr lang="zh-CN" altLang="en-US" dirty="0">
              <a:solidFill>
                <a:schemeClr val="tx1"/>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2" y="627534"/>
            <a:ext cx="8424936" cy="1954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2" y="2582086"/>
            <a:ext cx="8424936" cy="2293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43136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a:spLocks noGrp="1"/>
          </p:cNvSpPr>
          <p:nvPr>
            <p:ph idx="1"/>
          </p:nvPr>
        </p:nvSpPr>
        <p:spPr>
          <a:xfrm>
            <a:off x="271447" y="1203598"/>
            <a:ext cx="8640960" cy="3046988"/>
          </a:xfrm>
          <a:prstGeom prst="rect">
            <a:avLst/>
          </a:prstGeom>
        </p:spPr>
        <p:txBody>
          <a:bodyPr wrap="square">
            <a:spAutoFit/>
          </a:bodyPr>
          <a:lstStyle/>
          <a:p>
            <a:pPr marL="0">
              <a:spcBef>
                <a:spcPts val="0"/>
              </a:spcBef>
              <a:spcAft>
                <a:spcPts val="1200"/>
              </a:spcAft>
              <a:buFont typeface="Wingdings" panose="05000000000000000000" pitchFamily="2" charset="2"/>
              <a:buChar char="u"/>
            </a:pPr>
            <a:r>
              <a:rPr lang="zh-CN" altLang="en-US" sz="1800" dirty="0">
                <a:ln>
                  <a:noFill/>
                </a:ln>
                <a:solidFill>
                  <a:schemeClr val="tx1"/>
                </a:solidFill>
              </a:rPr>
              <a:t>本次研讨所有分析、评论、具体观点均是以独立研究者角度展开，关联逻辑和如果出现主观的分析结论及建议也都体现独立、中立的原则，既不有意保护也不刻意损及任何他方利益，凡是引用观点和我们的观点均有明确区分。</a:t>
            </a:r>
          </a:p>
          <a:p>
            <a:pPr marL="0">
              <a:spcBef>
                <a:spcPts val="0"/>
              </a:spcBef>
              <a:spcAft>
                <a:spcPts val="1200"/>
              </a:spcAft>
              <a:buFont typeface="Wingdings" panose="05000000000000000000" pitchFamily="2" charset="2"/>
              <a:buChar char="u"/>
            </a:pPr>
            <a:r>
              <a:rPr lang="zh-CN" altLang="en-US" sz="1800" dirty="0">
                <a:ln>
                  <a:noFill/>
                </a:ln>
                <a:solidFill>
                  <a:schemeClr val="tx1"/>
                </a:solidFill>
              </a:rPr>
              <a:t>本次研讨，作为不针对特殊用途的“通用性质”报告宣传，只用于一般分析思考，并不构成直接投资建议；因此也就没有考虑个别客户特殊的投资目标、财务状况或需要，媒体受众应考虑本报告的任何意见或建议是否符合自身特定状况。</a:t>
            </a:r>
          </a:p>
          <a:p>
            <a:pPr marL="0">
              <a:spcBef>
                <a:spcPts val="0"/>
              </a:spcBef>
              <a:spcAft>
                <a:spcPts val="1200"/>
              </a:spcAft>
              <a:buFont typeface="Wingdings" panose="05000000000000000000" pitchFamily="2" charset="2"/>
              <a:buChar char="u"/>
            </a:pPr>
            <a:r>
              <a:rPr lang="zh-CN" altLang="en-US" sz="1800" dirty="0">
                <a:ln>
                  <a:noFill/>
                </a:ln>
                <a:solidFill>
                  <a:schemeClr val="tx1"/>
                </a:solidFill>
              </a:rPr>
              <a:t>提请注意如果据此投资交易，责任自负，敬请重点关注交易风控提示。</a:t>
            </a:r>
          </a:p>
          <a:p>
            <a:pPr marL="0">
              <a:spcBef>
                <a:spcPts val="0"/>
              </a:spcBef>
              <a:spcAft>
                <a:spcPts val="1200"/>
              </a:spcAft>
              <a:buFont typeface="Wingdings" panose="05000000000000000000" pitchFamily="2" charset="2"/>
              <a:buChar char="u"/>
            </a:pPr>
            <a:r>
              <a:rPr lang="zh-CN" altLang="en-US" sz="1800" dirty="0">
                <a:ln>
                  <a:noFill/>
                </a:ln>
                <a:solidFill>
                  <a:schemeClr val="tx1"/>
                </a:solidFill>
              </a:rPr>
              <a:t>研讨采访互动嘉宾可能持有讨论议题中存在利益相关的证券股票，提请投资者注意潜在的利益冲突，我们将尽可能秉持客观中立立场。 </a:t>
            </a:r>
          </a:p>
        </p:txBody>
      </p:sp>
      <p:grpSp>
        <p:nvGrpSpPr>
          <p:cNvPr id="31" name="组合 30"/>
          <p:cNvGrpSpPr/>
          <p:nvPr userDrawn="1"/>
        </p:nvGrpSpPr>
        <p:grpSpPr>
          <a:xfrm>
            <a:off x="23253" y="12065"/>
            <a:ext cx="6422365" cy="523240"/>
            <a:chOff x="0" y="2857502"/>
            <a:chExt cx="2497822" cy="428628"/>
          </a:xfrm>
          <a:solidFill>
            <a:srgbClr val="899BCA"/>
          </a:solidFill>
          <a:effectLst>
            <a:outerShdw blurRad="50800" dist="38100" algn="l" rotWithShape="0">
              <a:prstClr val="black">
                <a:alpha val="40000"/>
              </a:prstClr>
            </a:outerShdw>
          </a:effectLst>
        </p:grpSpPr>
        <p:sp>
          <p:nvSpPr>
            <p:cNvPr id="32" name="矩形 31"/>
            <p:cNvSpPr/>
            <p:nvPr/>
          </p:nvSpPr>
          <p:spPr>
            <a:xfrm>
              <a:off x="0" y="2857502"/>
              <a:ext cx="1785918" cy="428628"/>
            </a:xfrm>
            <a:prstGeom prst="rect">
              <a:avLst/>
            </a:prstGeom>
            <a:grpFill/>
          </p:spPr>
          <p:style>
            <a:lnRef idx="0">
              <a:srgbClr val="FFFFFF"/>
            </a:lnRef>
            <a:fillRef idx="3">
              <a:schemeClr val="accent1"/>
            </a:fillRef>
            <a:effectRef idx="0">
              <a:srgbClr val="FFFFFF"/>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Times New Roman"/>
                <a:ea typeface="黑体" panose="02010609060101010101" pitchFamily="49" charset="-122"/>
                <a:cs typeface="+mn-cs"/>
              </a:endParaRPr>
            </a:p>
          </p:txBody>
        </p:sp>
        <p:sp>
          <p:nvSpPr>
            <p:cNvPr id="33" name="直角三角形 32"/>
            <p:cNvSpPr/>
            <p:nvPr/>
          </p:nvSpPr>
          <p:spPr>
            <a:xfrm>
              <a:off x="1785918" y="2857502"/>
              <a:ext cx="428400" cy="428628"/>
            </a:xfrm>
            <a:prstGeom prst="rtTriangle">
              <a:avLst/>
            </a:prstGeom>
            <a:grpFill/>
          </p:spPr>
          <p:style>
            <a:lnRef idx="0">
              <a:srgbClr val="FFFFFF"/>
            </a:lnRef>
            <a:fillRef idx="3">
              <a:schemeClr val="accent1"/>
            </a:fillRef>
            <a:effectRef idx="0">
              <a:srgbClr val="FFFFFF"/>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Times New Roman"/>
                <a:ea typeface="黑体" panose="02010609060101010101" pitchFamily="49" charset="-122"/>
                <a:cs typeface="+mn-cs"/>
              </a:endParaRPr>
            </a:p>
          </p:txBody>
        </p:sp>
        <p:grpSp>
          <p:nvGrpSpPr>
            <p:cNvPr id="34" name="组合 7"/>
            <p:cNvGrpSpPr/>
            <p:nvPr/>
          </p:nvGrpSpPr>
          <p:grpSpPr>
            <a:xfrm>
              <a:off x="1928794" y="2857502"/>
              <a:ext cx="569028" cy="428628"/>
              <a:chOff x="2073356" y="2857502"/>
              <a:chExt cx="569028" cy="428628"/>
            </a:xfrm>
            <a:grpFill/>
          </p:grpSpPr>
          <p:sp>
            <p:nvSpPr>
              <p:cNvPr id="35" name="斜纹 4"/>
              <p:cNvSpPr/>
              <p:nvPr/>
            </p:nvSpPr>
            <p:spPr>
              <a:xfrm rot="5400000">
                <a:off x="2073356" y="2857502"/>
                <a:ext cx="428628" cy="428628"/>
              </a:xfrm>
              <a:prstGeom prst="diagStripe">
                <a:avLst>
                  <a:gd name="adj" fmla="val 67442"/>
                </a:avLst>
              </a:prstGeom>
              <a:grpFill/>
            </p:spPr>
            <p:style>
              <a:lnRef idx="0">
                <a:srgbClr val="FFFFFF"/>
              </a:lnRef>
              <a:fillRef idx="3">
                <a:schemeClr val="accent1"/>
              </a:fillRef>
              <a:effectRef idx="0">
                <a:srgbClr val="FFFFFF"/>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a:ea typeface="黑体" panose="02010609060101010101" pitchFamily="49" charset="-122"/>
                  <a:cs typeface="+mn-cs"/>
                </a:endParaRPr>
              </a:p>
            </p:txBody>
          </p:sp>
          <p:sp>
            <p:nvSpPr>
              <p:cNvPr id="36" name="直角三角形 35"/>
              <p:cNvSpPr/>
              <p:nvPr/>
            </p:nvSpPr>
            <p:spPr>
              <a:xfrm>
                <a:off x="2501984" y="3145730"/>
                <a:ext cx="140400" cy="140400"/>
              </a:xfrm>
              <a:prstGeom prst="rtTriangle">
                <a:avLst/>
              </a:prstGeom>
              <a:grpFill/>
            </p:spPr>
            <p:style>
              <a:lnRef idx="0">
                <a:srgbClr val="FFFFFF"/>
              </a:lnRef>
              <a:fillRef idx="3">
                <a:schemeClr val="accent1"/>
              </a:fillRef>
              <a:effectRef idx="0">
                <a:srgbClr val="FFFFFF"/>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Times New Roman"/>
                  <a:ea typeface="黑体" panose="02010609060101010101" pitchFamily="49" charset="-122"/>
                  <a:cs typeface="+mn-cs"/>
                </a:endParaRPr>
              </a:p>
            </p:txBody>
          </p:sp>
        </p:grpSp>
      </p:grpSp>
      <p:sp>
        <p:nvSpPr>
          <p:cNvPr id="2" name="标题 1"/>
          <p:cNvSpPr>
            <a:spLocks noGrp="1"/>
          </p:cNvSpPr>
          <p:nvPr>
            <p:ph type="ctrTitle"/>
          </p:nvPr>
        </p:nvSpPr>
        <p:spPr>
          <a:xfrm>
            <a:off x="99943" y="-22860"/>
            <a:ext cx="4392042" cy="593090"/>
          </a:xfrm>
          <a:noFill/>
        </p:spPr>
        <p:txBody>
          <a:bodyPr vert="horz" lIns="91440" tIns="45720" rIns="91440" bIns="45720" rtlCol="0" anchor="ctr">
            <a:noAutofit/>
          </a:bodyPr>
          <a:lstStyle/>
          <a:p>
            <a:pPr fontAlgn="auto">
              <a:spcAft>
                <a:spcPts val="0"/>
              </a:spcAft>
              <a:defRPr/>
            </a:pPr>
            <a:r>
              <a:rPr lang="zh-CN" altLang="en-US" sz="2000">
                <a:cs typeface="黑体" panose="02010609060101010101" pitchFamily="49" charset="-122"/>
              </a:rPr>
              <a:t>             利益</a:t>
            </a:r>
            <a:r>
              <a:rPr lang="zh-CN" altLang="en-US" sz="2000" dirty="0">
                <a:cs typeface="黑体" panose="02010609060101010101" pitchFamily="49" charset="-122"/>
              </a:rPr>
              <a:t>冲突与免责条款声明</a:t>
            </a:r>
            <a:endParaRPr lang="en-US" altLang="zh-CN" sz="2000" dirty="0">
              <a:cs typeface="黑体" panose="02010609060101010101" pitchFamily="49" charset="-122"/>
            </a:endParaRPr>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9" descr="peoplesuite_icon"/>
          <p:cNvPicPr>
            <a:picLocks noChangeAspect="1" noChangeArrowheads="1"/>
          </p:cNvPicPr>
          <p:nvPr/>
        </p:nvPicPr>
        <p:blipFill>
          <a:blip r:embed="rId2" cstate="print"/>
          <a:srcRect/>
          <a:stretch>
            <a:fillRect/>
          </a:stretch>
        </p:blipFill>
        <p:spPr bwMode="auto">
          <a:xfrm>
            <a:off x="714348" y="1142990"/>
            <a:ext cx="1517650" cy="1831975"/>
          </a:xfrm>
          <a:prstGeom prst="rect">
            <a:avLst/>
          </a:prstGeom>
          <a:noFill/>
          <a:ln w="9525">
            <a:noFill/>
            <a:miter lim="800000"/>
            <a:headEnd/>
            <a:tailEnd/>
          </a:ln>
        </p:spPr>
      </p:pic>
      <p:sp>
        <p:nvSpPr>
          <p:cNvPr id="6" name="TextBox 5"/>
          <p:cNvSpPr txBox="1"/>
          <p:nvPr/>
        </p:nvSpPr>
        <p:spPr>
          <a:xfrm>
            <a:off x="2643174" y="1393163"/>
            <a:ext cx="2857520" cy="307777"/>
          </a:xfrm>
          <a:prstGeom prst="rect">
            <a:avLst/>
          </a:prstGeom>
          <a:noFill/>
        </p:spPr>
        <p:txBody>
          <a:bodyPr wrap="square" rtlCol="0">
            <a:spAutoFit/>
          </a:bodyPr>
          <a:lstStyle/>
          <a:p>
            <a:r>
              <a:rPr lang="zh-CN" altLang="en-US" sz="1200" dirty="0">
                <a:latin typeface="黑体" panose="02010609060101010101" pitchFamily="49" charset="-122"/>
                <a:ea typeface="黑体" panose="02010609060101010101" pitchFamily="49" charset="-122"/>
              </a:rPr>
              <a:t>全国统一客服热线：</a:t>
            </a:r>
            <a:r>
              <a:rPr lang="en-US" altLang="zh-CN" sz="1400" dirty="0">
                <a:latin typeface="Impact" panose="020B0806030902050204" pitchFamily="34" charset="0"/>
                <a:ea typeface="黑体" panose="02010609060101010101" pitchFamily="49" charset="-122"/>
              </a:rPr>
              <a:t>400-8844-998</a:t>
            </a:r>
            <a:endParaRPr lang="zh-CN" altLang="en-US" sz="1400" dirty="0">
              <a:latin typeface="Impact" panose="020B0806030902050204" pitchFamily="34" charset="0"/>
              <a:ea typeface="黑体" panose="02010609060101010101" pitchFamily="49" charset="-122"/>
            </a:endParaRPr>
          </a:p>
        </p:txBody>
      </p:sp>
      <p:sp>
        <p:nvSpPr>
          <p:cNvPr id="7" name="TextBox 6"/>
          <p:cNvSpPr txBox="1"/>
          <p:nvPr/>
        </p:nvSpPr>
        <p:spPr>
          <a:xfrm>
            <a:off x="2643174" y="2075731"/>
            <a:ext cx="5429288" cy="307777"/>
          </a:xfrm>
          <a:prstGeom prst="rect">
            <a:avLst/>
          </a:prstGeom>
          <a:noFill/>
        </p:spPr>
        <p:txBody>
          <a:bodyPr wrap="square" rtlCol="0">
            <a:spAutoFit/>
          </a:bodyPr>
          <a:lstStyle/>
          <a:p>
            <a:r>
              <a:rPr lang="zh-CN" altLang="en-US" sz="1200" dirty="0">
                <a:latin typeface="黑体" panose="02010609060101010101" pitchFamily="49" charset="-122"/>
                <a:ea typeface="黑体" panose="02010609060101010101" pitchFamily="49" charset="-122"/>
              </a:rPr>
              <a:t>总部地址：</a:t>
            </a:r>
            <a:r>
              <a:rPr lang="zh-CN" altLang="en-US" sz="1400" dirty="0">
                <a:latin typeface="Impact" panose="020B0806030902050204" pitchFamily="34" charset="0"/>
                <a:ea typeface="黑体" panose="02010609060101010101" pitchFamily="49" charset="-122"/>
              </a:rPr>
              <a:t>成都市高新区锦城大道</a:t>
            </a:r>
            <a:r>
              <a:rPr lang="en-US" altLang="zh-CN" sz="1400" dirty="0">
                <a:latin typeface="Impact" panose="020B0806030902050204" pitchFamily="34" charset="0"/>
                <a:ea typeface="黑体" panose="02010609060101010101" pitchFamily="49" charset="-122"/>
              </a:rPr>
              <a:t>539</a:t>
            </a:r>
            <a:r>
              <a:rPr lang="zh-CN" altLang="en-US" sz="1400" dirty="0">
                <a:latin typeface="Impact" panose="020B0806030902050204" pitchFamily="34" charset="0"/>
                <a:ea typeface="黑体" panose="02010609060101010101" pitchFamily="49" charset="-122"/>
              </a:rPr>
              <a:t>号盈创动力大厦</a:t>
            </a:r>
            <a:r>
              <a:rPr lang="en-US" altLang="zh-CN" sz="1400" dirty="0">
                <a:latin typeface="Impact" panose="020B0806030902050204" pitchFamily="34" charset="0"/>
                <a:ea typeface="黑体" panose="02010609060101010101" pitchFamily="49" charset="-122"/>
              </a:rPr>
              <a:t>A</a:t>
            </a:r>
            <a:r>
              <a:rPr lang="zh-CN" altLang="en-US" sz="1400" dirty="0">
                <a:latin typeface="Impact" panose="020B0806030902050204" pitchFamily="34" charset="0"/>
                <a:ea typeface="黑体" panose="02010609060101010101" pitchFamily="49" charset="-122"/>
              </a:rPr>
              <a:t>座</a:t>
            </a:r>
            <a:r>
              <a:rPr lang="en-US" altLang="zh-CN" sz="1400" dirty="0">
                <a:latin typeface="Impact" panose="020B0806030902050204" pitchFamily="34" charset="0"/>
                <a:ea typeface="黑体" panose="02010609060101010101" pitchFamily="49" charset="-122"/>
              </a:rPr>
              <a:t>406</a:t>
            </a:r>
            <a:endParaRPr lang="zh-CN" altLang="en-US" sz="1400" dirty="0">
              <a:latin typeface="Impact" panose="020B0806030902050204" pitchFamily="34" charset="0"/>
              <a:ea typeface="黑体" panose="02010609060101010101" pitchFamily="49" charset="-122"/>
            </a:endParaRPr>
          </a:p>
        </p:txBody>
      </p:sp>
      <p:sp>
        <p:nvSpPr>
          <p:cNvPr id="8" name="TextBox 7"/>
          <p:cNvSpPr txBox="1"/>
          <p:nvPr/>
        </p:nvSpPr>
        <p:spPr>
          <a:xfrm>
            <a:off x="2643174" y="2417014"/>
            <a:ext cx="5429288" cy="307777"/>
          </a:xfrm>
          <a:prstGeom prst="rect">
            <a:avLst/>
          </a:prstGeom>
          <a:noFill/>
        </p:spPr>
        <p:txBody>
          <a:bodyPr wrap="square" rtlCol="0">
            <a:spAutoFit/>
          </a:bodyPr>
          <a:lstStyle/>
          <a:p>
            <a:r>
              <a:rPr lang="zh-CN" altLang="en-US" sz="1200" dirty="0">
                <a:latin typeface="Impact" panose="020B0806030902050204" pitchFamily="34" charset="0"/>
                <a:ea typeface="黑体" panose="02010609060101010101" pitchFamily="49" charset="-122"/>
              </a:rPr>
              <a:t>邮政编码：</a:t>
            </a:r>
            <a:r>
              <a:rPr lang="en-US" altLang="zh-CN" sz="1400" dirty="0">
                <a:latin typeface="Impact" panose="020B0806030902050204" pitchFamily="34" charset="0"/>
                <a:ea typeface="黑体" panose="02010609060101010101" pitchFamily="49" charset="-122"/>
              </a:rPr>
              <a:t>610041</a:t>
            </a:r>
            <a:endParaRPr lang="zh-CN" altLang="en-US" sz="1400" dirty="0">
              <a:latin typeface="Impact" panose="020B0806030902050204" pitchFamily="34" charset="0"/>
              <a:ea typeface="黑体" panose="02010609060101010101" pitchFamily="49" charset="-122"/>
            </a:endParaRPr>
          </a:p>
        </p:txBody>
      </p:sp>
      <p:grpSp>
        <p:nvGrpSpPr>
          <p:cNvPr id="9" name="组合 8"/>
          <p:cNvGrpSpPr/>
          <p:nvPr/>
        </p:nvGrpSpPr>
        <p:grpSpPr>
          <a:xfrm>
            <a:off x="2643174" y="1734447"/>
            <a:ext cx="2357454" cy="307777"/>
            <a:chOff x="2643174" y="1734447"/>
            <a:chExt cx="2357454" cy="307777"/>
          </a:xfrm>
        </p:grpSpPr>
        <p:sp>
          <p:nvSpPr>
            <p:cNvPr id="10" name="TextBox 9">
              <a:hlinkClick r:id="rId3"/>
            </p:cNvPr>
            <p:cNvSpPr txBox="1"/>
            <p:nvPr/>
          </p:nvSpPr>
          <p:spPr>
            <a:xfrm>
              <a:off x="2643174" y="1734447"/>
              <a:ext cx="2357454" cy="307777"/>
            </a:xfrm>
            <a:prstGeom prst="rect">
              <a:avLst/>
            </a:prstGeom>
            <a:noFill/>
          </p:spPr>
          <p:txBody>
            <a:bodyPr wrap="square" rtlCol="0">
              <a:spAutoFit/>
            </a:bodyPr>
            <a:lstStyle/>
            <a:p>
              <a:r>
                <a:rPr lang="zh-CN" altLang="en-US" sz="1200" dirty="0">
                  <a:latin typeface="黑体" panose="02010609060101010101" pitchFamily="49" charset="-122"/>
                  <a:ea typeface="黑体" panose="02010609060101010101" pitchFamily="49" charset="-122"/>
                </a:rPr>
                <a:t>公司网址：</a:t>
              </a:r>
              <a:r>
                <a:rPr lang="en-US" altLang="zh-CN" sz="1400" dirty="0">
                  <a:latin typeface="Impact" panose="020B0806030902050204" pitchFamily="34" charset="0"/>
                  <a:ea typeface="黑体" panose="02010609060101010101" pitchFamily="49" charset="-122"/>
                </a:rPr>
                <a:t>BTQH.COM</a:t>
              </a:r>
              <a:endParaRPr lang="zh-CN" altLang="en-US" sz="1400" dirty="0">
                <a:latin typeface="Impact" panose="020B0806030902050204" pitchFamily="34" charset="0"/>
                <a:ea typeface="黑体" panose="02010609060101010101" pitchFamily="49" charset="-122"/>
              </a:endParaRPr>
            </a:p>
          </p:txBody>
        </p:sp>
        <p:sp>
          <p:nvSpPr>
            <p:cNvPr id="11" name="等腰三角形 10">
              <a:hlinkClick r:id="rId3"/>
            </p:cNvPr>
            <p:cNvSpPr/>
            <p:nvPr/>
          </p:nvSpPr>
          <p:spPr>
            <a:xfrm rot="5400000">
              <a:off x="4357686" y="1810800"/>
              <a:ext cx="142876" cy="142876"/>
            </a:xfrm>
            <a:prstGeom prst="triangl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grpSp>
      <p:grpSp>
        <p:nvGrpSpPr>
          <p:cNvPr id="31" name="组合 30"/>
          <p:cNvGrpSpPr/>
          <p:nvPr userDrawn="1"/>
        </p:nvGrpSpPr>
        <p:grpSpPr>
          <a:xfrm>
            <a:off x="38708" y="12065"/>
            <a:ext cx="2868930" cy="523240"/>
            <a:chOff x="0" y="2857502"/>
            <a:chExt cx="2497822" cy="428628"/>
          </a:xfrm>
          <a:solidFill>
            <a:srgbClr val="899BCA"/>
          </a:solidFill>
          <a:effectLst>
            <a:outerShdw blurRad="50800" dist="38100" algn="l" rotWithShape="0">
              <a:prstClr val="black">
                <a:alpha val="40000"/>
              </a:prstClr>
            </a:outerShdw>
          </a:effectLst>
        </p:grpSpPr>
        <p:sp>
          <p:nvSpPr>
            <p:cNvPr id="32" name="矩形 31"/>
            <p:cNvSpPr/>
            <p:nvPr/>
          </p:nvSpPr>
          <p:spPr>
            <a:xfrm>
              <a:off x="0" y="2857502"/>
              <a:ext cx="1785918" cy="428628"/>
            </a:xfrm>
            <a:prstGeom prst="rect">
              <a:avLst/>
            </a:prstGeom>
            <a:grpFill/>
          </p:spPr>
          <p:style>
            <a:lnRef idx="0">
              <a:srgbClr val="FFFFFF"/>
            </a:lnRef>
            <a:fillRef idx="3">
              <a:schemeClr val="accent1"/>
            </a:fillRef>
            <a:effectRef idx="0">
              <a:srgbClr val="FFFFFF"/>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33" name="直角三角形 32"/>
            <p:cNvSpPr/>
            <p:nvPr/>
          </p:nvSpPr>
          <p:spPr>
            <a:xfrm>
              <a:off x="1785918" y="2857502"/>
              <a:ext cx="428400" cy="428628"/>
            </a:xfrm>
            <a:prstGeom prst="rtTriangle">
              <a:avLst/>
            </a:prstGeom>
            <a:grpFill/>
          </p:spPr>
          <p:style>
            <a:lnRef idx="0">
              <a:srgbClr val="FFFFFF"/>
            </a:lnRef>
            <a:fillRef idx="3">
              <a:schemeClr val="accent1"/>
            </a:fillRef>
            <a:effectRef idx="0">
              <a:srgbClr val="FFFFFF"/>
            </a:effectRef>
            <a:fontRef idx="minor">
              <a:schemeClr val="lt1"/>
            </a:fontRef>
          </p:style>
          <p:txBody>
            <a:bodyPr rtlCol="0" anchor="ctr"/>
            <a:lstStyle/>
            <a:p>
              <a:pPr algn="ctr"/>
              <a:endParaRPr lang="zh-CN" altLang="en-US" dirty="0">
                <a:ea typeface="黑体" panose="02010609060101010101" pitchFamily="49" charset="-122"/>
              </a:endParaRPr>
            </a:p>
          </p:txBody>
        </p:sp>
        <p:grpSp>
          <p:nvGrpSpPr>
            <p:cNvPr id="34" name="组合 7"/>
            <p:cNvGrpSpPr/>
            <p:nvPr/>
          </p:nvGrpSpPr>
          <p:grpSpPr>
            <a:xfrm>
              <a:off x="1928794" y="2857502"/>
              <a:ext cx="569028" cy="428628"/>
              <a:chOff x="2073356" y="2857502"/>
              <a:chExt cx="569028" cy="428628"/>
            </a:xfrm>
            <a:grpFill/>
          </p:grpSpPr>
          <p:sp>
            <p:nvSpPr>
              <p:cNvPr id="35" name="斜纹 4"/>
              <p:cNvSpPr/>
              <p:nvPr/>
            </p:nvSpPr>
            <p:spPr>
              <a:xfrm rot="5400000">
                <a:off x="2073356" y="2857502"/>
                <a:ext cx="428628" cy="428628"/>
              </a:xfrm>
              <a:prstGeom prst="diagStripe">
                <a:avLst>
                  <a:gd name="adj" fmla="val 67442"/>
                </a:avLst>
              </a:prstGeom>
              <a:grpFill/>
            </p:spPr>
            <p:style>
              <a:lnRef idx="0">
                <a:srgbClr val="FFFFFF"/>
              </a:lnRef>
              <a:fillRef idx="3">
                <a:schemeClr val="accent1"/>
              </a:fillRef>
              <a:effectRef idx="0">
                <a:srgbClr val="FFFFFF"/>
              </a:effectRef>
              <a:fontRef idx="minor">
                <a:schemeClr val="lt1"/>
              </a:fontRef>
            </p:style>
            <p:txBody>
              <a:bodyPr rtlCol="0" anchor="ctr"/>
              <a:lstStyle/>
              <a:p>
                <a:pPr algn="ctr"/>
                <a:endParaRPr lang="zh-CN" altLang="en-US" dirty="0">
                  <a:solidFill>
                    <a:schemeClr val="tx1"/>
                  </a:solidFill>
                  <a:ea typeface="黑体" panose="02010609060101010101" pitchFamily="49" charset="-122"/>
                </a:endParaRPr>
              </a:p>
            </p:txBody>
          </p:sp>
          <p:sp>
            <p:nvSpPr>
              <p:cNvPr id="36" name="直角三角形 35"/>
              <p:cNvSpPr/>
              <p:nvPr/>
            </p:nvSpPr>
            <p:spPr>
              <a:xfrm>
                <a:off x="2501984" y="3145730"/>
                <a:ext cx="140400" cy="140400"/>
              </a:xfrm>
              <a:prstGeom prst="rtTriangle">
                <a:avLst/>
              </a:prstGeom>
              <a:grpFill/>
            </p:spPr>
            <p:style>
              <a:lnRef idx="0">
                <a:srgbClr val="FFFFFF"/>
              </a:lnRef>
              <a:fillRef idx="3">
                <a:schemeClr val="accent1"/>
              </a:fillRef>
              <a:effectRef idx="0">
                <a:srgbClr val="FFFFFF"/>
              </a:effectRef>
              <a:fontRef idx="minor">
                <a:schemeClr val="lt1"/>
              </a:fontRef>
            </p:style>
            <p:txBody>
              <a:bodyPr rtlCol="0" anchor="ctr"/>
              <a:lstStyle/>
              <a:p>
                <a:pPr algn="ctr"/>
                <a:endParaRPr lang="zh-CN" altLang="en-US" dirty="0">
                  <a:ea typeface="黑体" panose="02010609060101010101" pitchFamily="49" charset="-122"/>
                </a:endParaRPr>
              </a:p>
            </p:txBody>
          </p:sp>
        </p:grpSp>
      </p:grpSp>
      <p:sp>
        <p:nvSpPr>
          <p:cNvPr id="22" name="标题 21" hidden="1"/>
          <p:cNvSpPr>
            <a:spLocks noGrp="1"/>
          </p:cNvSpPr>
          <p:nvPr>
            <p:ph type="title"/>
          </p:nvPr>
        </p:nvSpPr>
        <p:spPr>
          <a:xfrm>
            <a:off x="71406" y="142858"/>
            <a:ext cx="3286148" cy="428628"/>
          </a:xfrm>
        </p:spPr>
        <p:txBody>
          <a:bodyPr>
            <a:normAutofit/>
          </a:bodyPr>
          <a:lstStyle/>
          <a:p>
            <a:r>
              <a:rPr lang="zh-CN" altLang="en-US" dirty="0"/>
              <a:t>联系我们</a:t>
            </a:r>
            <a:r>
              <a:rPr lang="en-US" altLang="zh-CN" dirty="0"/>
              <a:t>/</a:t>
            </a:r>
            <a:r>
              <a:rPr lang="en-US" altLang="zh-CN" dirty="0">
                <a:latin typeface="Agency FB" pitchFamily="34" charset="0"/>
              </a:rPr>
              <a:t>CONTACT US</a:t>
            </a:r>
            <a:endParaRPr lang="zh-CN" altLang="en-US" dirty="0">
              <a:latin typeface="Agency FB" pitchFamily="34" charset="0"/>
            </a:endParaRPr>
          </a:p>
        </p:txBody>
      </p:sp>
      <p:sp>
        <p:nvSpPr>
          <p:cNvPr id="4" name="标题 1"/>
          <p:cNvSpPr>
            <a:spLocks noGrp="1"/>
          </p:cNvSpPr>
          <p:nvPr/>
        </p:nvSpPr>
        <p:spPr>
          <a:xfrm>
            <a:off x="107950" y="-22860"/>
            <a:ext cx="2120900" cy="593090"/>
          </a:xfrm>
          <a:prstGeom prst="rect">
            <a:avLst/>
          </a:prstGeom>
          <a:noFill/>
        </p:spPr>
        <p:txBody>
          <a:bodyPr vert="horz" lIns="91440" tIns="45720" rIns="91440" bIns="45720" rtlCol="0" anchor="ctr">
            <a:noAutofit/>
          </a:bodyPr>
          <a:lstStyle>
            <a:lvl1pPr algn="l" defTabSz="914400" rtl="0" eaLnBrk="1" latinLnBrk="0" hangingPunct="1">
              <a:spcBef>
                <a:spcPct val="0"/>
              </a:spcBef>
              <a:buNone/>
              <a:defRPr sz="1800" b="1" kern="1200" baseline="0">
                <a:solidFill>
                  <a:schemeClr val="bg1"/>
                </a:solidFill>
                <a:effectLst/>
                <a:latin typeface="Agency FB" pitchFamily="34" charset="0"/>
                <a:ea typeface="黑体" panose="02010609060101010101" pitchFamily="49" charset="-122"/>
                <a:cs typeface="+mj-cs"/>
              </a:defRPr>
            </a:lvl1pPr>
          </a:lstStyle>
          <a:p>
            <a:pPr fontAlgn="auto">
              <a:spcAft>
                <a:spcPts val="0"/>
              </a:spcAft>
              <a:defRPr/>
            </a:pPr>
            <a:r>
              <a:rPr lang="zh-CN" altLang="en-US" sz="2400" dirty="0">
                <a:cs typeface="黑体" panose="02010609060101010101" pitchFamily="49" charset="-122"/>
              </a:rPr>
              <a:t>联系我们</a:t>
            </a:r>
          </a:p>
        </p:txBody>
      </p:sp>
      <p:pic>
        <p:nvPicPr>
          <p:cNvPr id="16" name="图片 15">
            <a:extLst>
              <a:ext uri="{FF2B5EF4-FFF2-40B4-BE49-F238E27FC236}">
                <a16:creationId xmlns="" xmlns:a16="http://schemas.microsoft.com/office/drawing/2014/main" id="{350AFD7E-8A7C-D01B-C179-D383EE1D9A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9521" y="3291830"/>
            <a:ext cx="3044958" cy="1078994"/>
          </a:xfrm>
          <a:prstGeom prst="rect">
            <a:avLst/>
          </a:prstGeom>
        </p:spPr>
      </p:pic>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userDrawn="1"/>
        </p:nvGrpSpPr>
        <p:grpSpPr>
          <a:xfrm>
            <a:off x="75495" y="12065"/>
            <a:ext cx="2868930" cy="523240"/>
            <a:chOff x="0" y="2857502"/>
            <a:chExt cx="2497822" cy="428628"/>
          </a:xfrm>
          <a:solidFill>
            <a:srgbClr val="899BCA"/>
          </a:solidFill>
          <a:effectLst>
            <a:outerShdw blurRad="50800" dist="38100" algn="l" rotWithShape="0">
              <a:prstClr val="black">
                <a:alpha val="40000"/>
              </a:prstClr>
            </a:outerShdw>
          </a:effectLst>
        </p:grpSpPr>
        <p:sp>
          <p:nvSpPr>
            <p:cNvPr id="22" name="矩形 21"/>
            <p:cNvSpPr/>
            <p:nvPr/>
          </p:nvSpPr>
          <p:spPr>
            <a:xfrm>
              <a:off x="0" y="2857502"/>
              <a:ext cx="1785918" cy="428628"/>
            </a:xfrm>
            <a:prstGeom prst="rect">
              <a:avLst/>
            </a:prstGeom>
            <a:grpFill/>
          </p:spPr>
          <p:style>
            <a:lnRef idx="0">
              <a:srgbClr val="FFFFFF"/>
            </a:lnRef>
            <a:fillRef idx="3">
              <a:schemeClr val="accent1"/>
            </a:fillRef>
            <a:effectRef idx="0">
              <a:srgbClr val="FFFFFF"/>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23" name="直角三角形 22"/>
            <p:cNvSpPr/>
            <p:nvPr/>
          </p:nvSpPr>
          <p:spPr>
            <a:xfrm>
              <a:off x="1785918" y="2857502"/>
              <a:ext cx="428400" cy="428628"/>
            </a:xfrm>
            <a:prstGeom prst="rtTriangle">
              <a:avLst/>
            </a:prstGeom>
            <a:grpFill/>
          </p:spPr>
          <p:style>
            <a:lnRef idx="0">
              <a:srgbClr val="FFFFFF"/>
            </a:lnRef>
            <a:fillRef idx="3">
              <a:schemeClr val="accent1"/>
            </a:fillRef>
            <a:effectRef idx="0">
              <a:srgbClr val="FFFFFF"/>
            </a:effectRef>
            <a:fontRef idx="minor">
              <a:schemeClr val="lt1"/>
            </a:fontRef>
          </p:style>
          <p:txBody>
            <a:bodyPr rtlCol="0" anchor="ctr"/>
            <a:lstStyle/>
            <a:p>
              <a:pPr algn="ctr"/>
              <a:endParaRPr lang="zh-CN" altLang="en-US" dirty="0">
                <a:ea typeface="黑体" panose="02010609060101010101" pitchFamily="49" charset="-122"/>
              </a:endParaRPr>
            </a:p>
          </p:txBody>
        </p:sp>
        <p:grpSp>
          <p:nvGrpSpPr>
            <p:cNvPr id="24" name="组合 7"/>
            <p:cNvGrpSpPr/>
            <p:nvPr/>
          </p:nvGrpSpPr>
          <p:grpSpPr>
            <a:xfrm>
              <a:off x="1928794" y="2857502"/>
              <a:ext cx="569028" cy="428628"/>
              <a:chOff x="2073356" y="2857502"/>
              <a:chExt cx="569028" cy="428628"/>
            </a:xfrm>
            <a:grpFill/>
          </p:grpSpPr>
          <p:sp>
            <p:nvSpPr>
              <p:cNvPr id="25" name="斜纹 4"/>
              <p:cNvSpPr/>
              <p:nvPr/>
            </p:nvSpPr>
            <p:spPr>
              <a:xfrm rot="5400000">
                <a:off x="2073356" y="2857502"/>
                <a:ext cx="428628" cy="428628"/>
              </a:xfrm>
              <a:prstGeom prst="diagStripe">
                <a:avLst>
                  <a:gd name="adj" fmla="val 67442"/>
                </a:avLst>
              </a:prstGeom>
              <a:grpFill/>
            </p:spPr>
            <p:style>
              <a:lnRef idx="0">
                <a:srgbClr val="FFFFFF"/>
              </a:lnRef>
              <a:fillRef idx="3">
                <a:schemeClr val="accent1"/>
              </a:fillRef>
              <a:effectRef idx="0">
                <a:srgbClr val="FFFFFF"/>
              </a:effectRef>
              <a:fontRef idx="minor">
                <a:schemeClr val="lt1"/>
              </a:fontRef>
            </p:style>
            <p:txBody>
              <a:bodyPr rtlCol="0" anchor="ctr"/>
              <a:lstStyle/>
              <a:p>
                <a:pPr algn="ctr"/>
                <a:endParaRPr lang="zh-CN" altLang="en-US" dirty="0">
                  <a:solidFill>
                    <a:schemeClr val="tx1"/>
                  </a:solidFill>
                  <a:ea typeface="黑体" panose="02010609060101010101" pitchFamily="49" charset="-122"/>
                </a:endParaRPr>
              </a:p>
            </p:txBody>
          </p:sp>
          <p:sp>
            <p:nvSpPr>
              <p:cNvPr id="26" name="直角三角形 25"/>
              <p:cNvSpPr/>
              <p:nvPr/>
            </p:nvSpPr>
            <p:spPr>
              <a:xfrm>
                <a:off x="2501984" y="3145730"/>
                <a:ext cx="140400" cy="140400"/>
              </a:xfrm>
              <a:prstGeom prst="rtTriangle">
                <a:avLst/>
              </a:prstGeom>
              <a:grpFill/>
            </p:spPr>
            <p:style>
              <a:lnRef idx="0">
                <a:srgbClr val="FFFFFF"/>
              </a:lnRef>
              <a:fillRef idx="3">
                <a:schemeClr val="accent1"/>
              </a:fillRef>
              <a:effectRef idx="0">
                <a:srgbClr val="FFFFFF"/>
              </a:effectRef>
              <a:fontRef idx="minor">
                <a:schemeClr val="lt1"/>
              </a:fontRef>
            </p:style>
            <p:txBody>
              <a:bodyPr rtlCol="0" anchor="ctr"/>
              <a:lstStyle/>
              <a:p>
                <a:pPr algn="ctr"/>
                <a:endParaRPr lang="zh-CN" altLang="en-US" dirty="0">
                  <a:ea typeface="黑体" panose="02010609060101010101" pitchFamily="49" charset="-122"/>
                </a:endParaRPr>
              </a:p>
            </p:txBody>
          </p:sp>
        </p:grpSp>
      </p:grpSp>
      <p:sp>
        <p:nvSpPr>
          <p:cNvPr id="27" name="标题 26"/>
          <p:cNvSpPr>
            <a:spLocks noGrp="1"/>
          </p:cNvSpPr>
          <p:nvPr>
            <p:ph type="ctrTitle"/>
          </p:nvPr>
        </p:nvSpPr>
        <p:spPr>
          <a:xfrm>
            <a:off x="683568" y="-22860"/>
            <a:ext cx="1123315" cy="593090"/>
          </a:xfrm>
          <a:noFill/>
        </p:spPr>
        <p:txBody>
          <a:bodyPr vert="horz" lIns="91440" tIns="45720" rIns="91440" bIns="45720" rtlCol="0" anchor="ctr">
            <a:noAutofit/>
          </a:bodyPr>
          <a:lstStyle/>
          <a:p>
            <a:pPr fontAlgn="auto">
              <a:spcAft>
                <a:spcPts val="0"/>
              </a:spcAft>
              <a:defRPr/>
            </a:pPr>
            <a:r>
              <a:rPr lang="zh-CN" altLang="en-US" sz="2400" dirty="0">
                <a:cs typeface="黑体" panose="02010609060101010101" pitchFamily="49" charset="-122"/>
              </a:rPr>
              <a:t>目录</a:t>
            </a:r>
          </a:p>
        </p:txBody>
      </p:sp>
      <p:sp>
        <p:nvSpPr>
          <p:cNvPr id="28" name="矩形 27"/>
          <p:cNvSpPr/>
          <p:nvPr>
            <p:custDataLst>
              <p:tags r:id="rId1"/>
            </p:custDataLst>
          </p:nvPr>
        </p:nvSpPr>
        <p:spPr>
          <a:xfrm>
            <a:off x="3507105" y="1203960"/>
            <a:ext cx="2577063" cy="430887"/>
          </a:xfrm>
          <a:prstGeom prst="rect">
            <a:avLst/>
          </a:prstGeom>
        </p:spPr>
        <p:txBody>
          <a:bodyPr wrap="square">
            <a:spAutoFit/>
          </a:bodyPr>
          <a:lstStyle/>
          <a:p>
            <a:pPr>
              <a:lnSpc>
                <a:spcPct val="100000"/>
              </a:lnSpc>
              <a:spcBef>
                <a:spcPct val="50000"/>
              </a:spcBef>
              <a:buClr>
                <a:schemeClr val="accent1"/>
              </a:buClr>
              <a:buFontTx/>
              <a:buNone/>
            </a:pPr>
            <a:r>
              <a:rPr lang="zh-CN" altLang="en-US" sz="2200" dirty="0">
                <a:solidFill>
                  <a:schemeClr val="tx1">
                    <a:lumMod val="75000"/>
                    <a:lumOff val="25000"/>
                  </a:schemeClr>
                </a:solidFill>
                <a:latin typeface="思源黑体 Regular" panose="020B0500000000000000" charset="-122"/>
                <a:ea typeface="思源黑体 Regular" panose="020B0500000000000000" charset="-122"/>
                <a:cs typeface="思源黑体 Regular" panose="020B0500000000000000" charset="-122"/>
              </a:rPr>
              <a:t>实</a:t>
            </a:r>
            <a:r>
              <a:rPr lang="zh-CN" altLang="en-US" sz="2200" dirty="0" smtClean="0">
                <a:solidFill>
                  <a:schemeClr val="tx1">
                    <a:lumMod val="75000"/>
                    <a:lumOff val="25000"/>
                  </a:schemeClr>
                </a:solidFill>
                <a:latin typeface="思源黑体 Regular" panose="020B0500000000000000" charset="-122"/>
                <a:ea typeface="思源黑体 Regular" panose="020B0500000000000000" charset="-122"/>
                <a:cs typeface="思源黑体 Regular" panose="020B0500000000000000" charset="-122"/>
              </a:rPr>
              <a:t>盘大赛整体情况</a:t>
            </a:r>
            <a:endParaRPr lang="zh-CN" altLang="en-US" sz="2200" dirty="0">
              <a:solidFill>
                <a:schemeClr val="tx1">
                  <a:lumMod val="75000"/>
                  <a:lumOff val="25000"/>
                </a:schemeClr>
              </a:solidFill>
              <a:latin typeface="思源黑体 Regular" panose="020B0500000000000000" charset="-122"/>
              <a:ea typeface="思源黑体 Regular" panose="020B0500000000000000" charset="-122"/>
              <a:cs typeface="思源黑体 Regular" panose="020B0500000000000000" charset="-122"/>
            </a:endParaRPr>
          </a:p>
        </p:txBody>
      </p:sp>
      <p:sp>
        <p:nvSpPr>
          <p:cNvPr id="29" name="矩形 28"/>
          <p:cNvSpPr/>
          <p:nvPr>
            <p:custDataLst>
              <p:tags r:id="rId2"/>
            </p:custDataLst>
          </p:nvPr>
        </p:nvSpPr>
        <p:spPr>
          <a:xfrm>
            <a:off x="3507105" y="2150110"/>
            <a:ext cx="3585175" cy="430887"/>
          </a:xfrm>
          <a:prstGeom prst="rect">
            <a:avLst/>
          </a:prstGeom>
        </p:spPr>
        <p:txBody>
          <a:bodyPr wrap="square">
            <a:spAutoFit/>
          </a:bodyPr>
          <a:lstStyle/>
          <a:p>
            <a:pPr>
              <a:lnSpc>
                <a:spcPct val="100000"/>
              </a:lnSpc>
              <a:spcBef>
                <a:spcPct val="50000"/>
              </a:spcBef>
              <a:buClr>
                <a:schemeClr val="accent1"/>
              </a:buClr>
              <a:buFontTx/>
              <a:buNone/>
            </a:pPr>
            <a:r>
              <a:rPr lang="zh-CN" altLang="en-US" sz="2200" dirty="0">
                <a:solidFill>
                  <a:schemeClr val="tx1">
                    <a:lumMod val="75000"/>
                    <a:lumOff val="25000"/>
                  </a:schemeClr>
                </a:solidFill>
                <a:latin typeface="思源黑体 Regular" panose="020B0500000000000000" charset="-122"/>
                <a:ea typeface="思源黑体 Regular" panose="020B0500000000000000" charset="-122"/>
                <a:cs typeface="思源黑体 Regular" panose="020B0500000000000000" charset="-122"/>
              </a:rPr>
              <a:t>实</a:t>
            </a:r>
            <a:r>
              <a:rPr lang="zh-CN" altLang="en-US" sz="2200" dirty="0" smtClean="0">
                <a:solidFill>
                  <a:schemeClr val="tx1">
                    <a:lumMod val="75000"/>
                    <a:lumOff val="25000"/>
                  </a:schemeClr>
                </a:solidFill>
                <a:latin typeface="思源黑体 Regular" panose="020B0500000000000000" charset="-122"/>
                <a:ea typeface="思源黑体 Regular" panose="020B0500000000000000" charset="-122"/>
                <a:cs typeface="思源黑体 Regular" panose="020B0500000000000000" charset="-122"/>
              </a:rPr>
              <a:t>盘大赛品种盈利性分析</a:t>
            </a:r>
            <a:endParaRPr lang="zh-CN" altLang="en-US" sz="2200" dirty="0">
              <a:solidFill>
                <a:schemeClr val="tx1">
                  <a:lumMod val="75000"/>
                  <a:lumOff val="25000"/>
                </a:schemeClr>
              </a:solidFill>
              <a:latin typeface="思源黑体 Regular" panose="020B0500000000000000" charset="-122"/>
              <a:ea typeface="思源黑体 Regular" panose="020B0500000000000000" charset="-122"/>
              <a:cs typeface="思源黑体 Regular" panose="020B0500000000000000" charset="-122"/>
            </a:endParaRPr>
          </a:p>
        </p:txBody>
      </p:sp>
      <p:sp>
        <p:nvSpPr>
          <p:cNvPr id="30" name="矩形 29"/>
          <p:cNvSpPr/>
          <p:nvPr>
            <p:custDataLst>
              <p:tags r:id="rId3"/>
            </p:custDataLst>
          </p:nvPr>
        </p:nvSpPr>
        <p:spPr>
          <a:xfrm>
            <a:off x="3507105" y="3096895"/>
            <a:ext cx="3153127" cy="430887"/>
          </a:xfrm>
          <a:prstGeom prst="rect">
            <a:avLst/>
          </a:prstGeom>
        </p:spPr>
        <p:txBody>
          <a:bodyPr wrap="square">
            <a:spAutoFit/>
          </a:bodyPr>
          <a:lstStyle/>
          <a:p>
            <a:pPr algn="dist">
              <a:lnSpc>
                <a:spcPct val="100000"/>
              </a:lnSpc>
              <a:spcBef>
                <a:spcPct val="50000"/>
              </a:spcBef>
              <a:buClr>
                <a:schemeClr val="accent1"/>
              </a:buClr>
              <a:buFontTx/>
              <a:buNone/>
            </a:pPr>
            <a:r>
              <a:rPr lang="zh-CN" altLang="en-US" sz="2200" dirty="0" smtClean="0">
                <a:solidFill>
                  <a:schemeClr val="tx1">
                    <a:lumMod val="75000"/>
                    <a:lumOff val="25000"/>
                  </a:schemeClr>
                </a:solidFill>
                <a:latin typeface="思源黑体 Regular" panose="020B0500000000000000" charset="-122"/>
                <a:ea typeface="思源黑体 Regular" panose="020B0500000000000000" charset="-122"/>
                <a:cs typeface="思源黑体 Regular" panose="020B0500000000000000" charset="-122"/>
              </a:rPr>
              <a:t>交子期货优秀选手介绍</a:t>
            </a:r>
            <a:endParaRPr lang="zh-CN" altLang="en-US" sz="2200" dirty="0">
              <a:solidFill>
                <a:schemeClr val="tx1">
                  <a:lumMod val="75000"/>
                  <a:lumOff val="25000"/>
                </a:schemeClr>
              </a:solidFill>
              <a:latin typeface="思源黑体 Regular" panose="020B0500000000000000" charset="-122"/>
              <a:ea typeface="思源黑体 Regular" panose="020B0500000000000000" charset="-122"/>
              <a:cs typeface="思源黑体 Regular" panose="020B0500000000000000" charset="-122"/>
            </a:endParaRPr>
          </a:p>
        </p:txBody>
      </p:sp>
      <p:sp>
        <p:nvSpPr>
          <p:cNvPr id="38" name="燕尾形 37"/>
          <p:cNvSpPr/>
          <p:nvPr>
            <p:custDataLst>
              <p:tags r:id="rId4"/>
            </p:custDataLst>
          </p:nvPr>
        </p:nvSpPr>
        <p:spPr>
          <a:xfrm>
            <a:off x="3037840" y="1253490"/>
            <a:ext cx="344805" cy="287655"/>
          </a:xfrm>
          <a:prstGeom prst="chevron">
            <a:avLst/>
          </a:prstGeom>
        </p:spPr>
        <p:style>
          <a:lnRef idx="0">
            <a:srgbClr val="FFFFFF"/>
          </a:lnRef>
          <a:fillRef idx="3">
            <a:schemeClr val="accent1"/>
          </a:fillRef>
          <a:effectRef idx="0">
            <a:srgbClr val="FFFFFF"/>
          </a:effectRef>
          <a:fontRef idx="minor">
            <a:schemeClr val="lt1"/>
          </a:fontRef>
        </p:style>
        <p:txBody>
          <a:bodyPr rtlCol="0" anchor="ctr"/>
          <a:lstStyle/>
          <a:p>
            <a:pPr algn="ctr"/>
            <a:endParaRPr lang="zh-CN" altLang="en-US">
              <a:solidFill>
                <a:srgbClr val="E28F1F"/>
              </a:solidFill>
            </a:endParaRPr>
          </a:p>
        </p:txBody>
      </p:sp>
      <p:sp>
        <p:nvSpPr>
          <p:cNvPr id="39" name="燕尾形 38"/>
          <p:cNvSpPr/>
          <p:nvPr>
            <p:custDataLst>
              <p:tags r:id="rId5"/>
            </p:custDataLst>
          </p:nvPr>
        </p:nvSpPr>
        <p:spPr>
          <a:xfrm>
            <a:off x="3037840" y="2178050"/>
            <a:ext cx="344805" cy="287655"/>
          </a:xfrm>
          <a:prstGeom prst="chevron">
            <a:avLst/>
          </a:prstGeom>
        </p:spPr>
        <p:style>
          <a:lnRef idx="0">
            <a:srgbClr val="FFFFFF"/>
          </a:lnRef>
          <a:fillRef idx="3">
            <a:schemeClr val="accent1"/>
          </a:fillRef>
          <a:effectRef idx="0">
            <a:srgbClr val="FFFFFF"/>
          </a:effectRef>
          <a:fontRef idx="minor">
            <a:schemeClr val="lt1"/>
          </a:fontRef>
        </p:style>
        <p:txBody>
          <a:bodyPr rtlCol="0" anchor="ctr"/>
          <a:lstStyle/>
          <a:p>
            <a:pPr algn="ctr"/>
            <a:endParaRPr lang="zh-CN" altLang="en-US"/>
          </a:p>
        </p:txBody>
      </p:sp>
      <p:sp>
        <p:nvSpPr>
          <p:cNvPr id="40" name="燕尾形 39"/>
          <p:cNvSpPr/>
          <p:nvPr>
            <p:custDataLst>
              <p:tags r:id="rId6"/>
            </p:custDataLst>
          </p:nvPr>
        </p:nvSpPr>
        <p:spPr>
          <a:xfrm>
            <a:off x="3037840" y="3118485"/>
            <a:ext cx="344805" cy="287655"/>
          </a:xfrm>
          <a:prstGeom prst="chevron">
            <a:avLst/>
          </a:prstGeom>
        </p:spPr>
        <p:style>
          <a:lnRef idx="0">
            <a:srgbClr val="FFFFFF"/>
          </a:lnRef>
          <a:fillRef idx="3">
            <a:schemeClr val="accent1"/>
          </a:fillRef>
          <a:effectRef idx="0">
            <a:srgbClr val="FFFFFF"/>
          </a:effectRef>
          <a:fontRef idx="minor">
            <a:schemeClr val="lt1"/>
          </a:fontRef>
        </p:style>
        <p:txBody>
          <a:bodyPr rtlCol="0" anchor="ctr"/>
          <a:lstStyle/>
          <a:p>
            <a:pPr algn="ctr"/>
            <a:endParaRPr lang="zh-CN" altLang="en-US"/>
          </a:p>
        </p:txBody>
      </p:sp>
    </p:spTree>
  </p:cSld>
  <p:clrMapOvr>
    <a:masterClrMapping/>
  </p:clrMapOvr>
  <p:transition>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a:xfrm>
            <a:off x="2326640" y="2121535"/>
            <a:ext cx="6460490" cy="1021715"/>
          </a:xfrm>
        </p:spPr>
        <p:txBody>
          <a:bodyPr>
            <a:noAutofit/>
          </a:bodyPr>
          <a:lstStyle/>
          <a:p>
            <a:r>
              <a:rPr lang="zh-CN" altLang="en-US" sz="3200" dirty="0">
                <a:solidFill>
                  <a:schemeClr val="tx1">
                    <a:lumMod val="65000"/>
                    <a:lumOff val="35000"/>
                  </a:schemeClr>
                </a:solidFill>
                <a:latin typeface="黑体" panose="02010609060101010101" pitchFamily="49" charset="-122"/>
                <a:sym typeface="+mn-ea"/>
              </a:rPr>
              <a:t>实</a:t>
            </a:r>
            <a:r>
              <a:rPr lang="zh-CN" altLang="en-US" sz="3200" dirty="0" smtClean="0">
                <a:solidFill>
                  <a:schemeClr val="tx1">
                    <a:lumMod val="65000"/>
                    <a:lumOff val="35000"/>
                  </a:schemeClr>
                </a:solidFill>
                <a:latin typeface="黑体" panose="02010609060101010101" pitchFamily="49" charset="-122"/>
                <a:sym typeface="+mn-ea"/>
              </a:rPr>
              <a:t>盘大赛整体情况</a:t>
            </a:r>
            <a:endParaRPr lang="zh-CN" altLang="en-US" sz="3200" dirty="0">
              <a:solidFill>
                <a:schemeClr val="tx1">
                  <a:lumMod val="65000"/>
                  <a:lumOff val="35000"/>
                </a:schemeClr>
              </a:solidFill>
              <a:latin typeface="黑体" panose="02010609060101010101" pitchFamily="49" charset="-122"/>
              <a:sym typeface="+mn-ea"/>
            </a:endParaRPr>
          </a:p>
        </p:txBody>
      </p:sp>
      <p:sp>
        <p:nvSpPr>
          <p:cNvPr id="15" name="文本占位符 14"/>
          <p:cNvSpPr>
            <a:spLocks noGrp="1"/>
          </p:cNvSpPr>
          <p:nvPr>
            <p:ph type="subTitle" idx="1"/>
          </p:nvPr>
        </p:nvSpPr>
        <p:spPr/>
        <p:txBody>
          <a:bodyPr/>
          <a:lstStyle/>
          <a:p>
            <a:r>
              <a:rPr lang="en-US" altLang="zh-CN" dirty="0">
                <a:latin typeface="Times New Roman" panose="02020603050405020304" pitchFamily="18" charset="0"/>
                <a:cs typeface="Times New Roman" panose="02020603050405020304" pitchFamily="18" charset="0"/>
              </a:rPr>
              <a:t>PART </a:t>
            </a:r>
            <a:r>
              <a:rPr lang="en-US" altLang="zh-CN" b="1" dirty="0">
                <a:solidFill>
                  <a:srgbClr val="F1AF00"/>
                </a:solidFill>
                <a:latin typeface="Times New Roman" panose="02020603050405020304" pitchFamily="18" charset="0"/>
                <a:cs typeface="Times New Roman" panose="02020603050405020304" pitchFamily="18" charset="0"/>
              </a:rPr>
              <a:t>1</a:t>
            </a:r>
            <a:endParaRPr lang="zh-CN" altLang="en-US" b="1" dirty="0">
              <a:solidFill>
                <a:srgbClr val="F1AF00"/>
              </a:solidFill>
              <a:latin typeface="Times New Roman" panose="02020603050405020304" pitchFamily="18" charset="0"/>
              <a:cs typeface="Times New Roman" panose="02020603050405020304" pitchFamily="18" charset="0"/>
            </a:endParaRPr>
          </a:p>
        </p:txBody>
      </p:sp>
    </p:spTree>
  </p:cSld>
  <p:clrMapOvr>
    <a:masterClrMapping/>
  </p:clrMapOvr>
  <p:transition>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 xmlns:a16="http://schemas.microsoft.com/office/drawing/2014/main" id="{C7173BC3-D6D6-4874-8303-5EF6B7F603AE}"/>
              </a:ext>
            </a:extLst>
          </p:cNvPr>
          <p:cNvSpPr>
            <a:spLocks noGrp="1"/>
          </p:cNvSpPr>
          <p:nvPr>
            <p:ph type="title"/>
          </p:nvPr>
        </p:nvSpPr>
        <p:spPr/>
        <p:txBody>
          <a:bodyPr/>
          <a:lstStyle/>
          <a:p>
            <a:r>
              <a:rPr lang="zh-CN" altLang="en-US" dirty="0" smtClean="0">
                <a:solidFill>
                  <a:schemeClr val="tx1"/>
                </a:solidFill>
              </a:rPr>
              <a:t>实盘大赛之期末市值权益和累计净</a:t>
            </a:r>
            <a:r>
              <a:rPr lang="zh-CN" altLang="en-US" dirty="0">
                <a:solidFill>
                  <a:schemeClr val="tx1"/>
                </a:solidFill>
              </a:rPr>
              <a:t>利润</a:t>
            </a:r>
          </a:p>
        </p:txBody>
      </p:sp>
      <p:sp>
        <p:nvSpPr>
          <p:cNvPr id="2" name="TextBox 1"/>
          <p:cNvSpPr txBox="1"/>
          <p:nvPr/>
        </p:nvSpPr>
        <p:spPr>
          <a:xfrm>
            <a:off x="395536" y="3363838"/>
            <a:ext cx="8208912" cy="923330"/>
          </a:xfrm>
          <a:prstGeom prst="rect">
            <a:avLst/>
          </a:prstGeom>
          <a:noFill/>
        </p:spPr>
        <p:txBody>
          <a:bodyPr wrap="square" rtlCol="0">
            <a:spAutoFit/>
          </a:bodyPr>
          <a:lstStyle/>
          <a:p>
            <a:r>
              <a:rPr lang="en-US" altLang="zh-CN" dirty="0" smtClean="0"/>
              <a:t>1</a:t>
            </a:r>
            <a:r>
              <a:rPr lang="zh-CN" altLang="en-US" dirty="0" smtClean="0"/>
              <a:t>、截至</a:t>
            </a:r>
            <a:r>
              <a:rPr lang="en-US" altLang="zh-CN" dirty="0"/>
              <a:t>5</a:t>
            </a:r>
            <a:r>
              <a:rPr lang="zh-CN" altLang="en-US" dirty="0" smtClean="0"/>
              <a:t>月</a:t>
            </a:r>
            <a:r>
              <a:rPr lang="en-US" altLang="zh-CN" dirty="0" smtClean="0"/>
              <a:t>23</a:t>
            </a:r>
            <a:r>
              <a:rPr lang="zh-CN" altLang="en-US" dirty="0" smtClean="0"/>
              <a:t>日当周，实盘大赛期末市值权益持续增长至</a:t>
            </a:r>
            <a:r>
              <a:rPr lang="en-US" altLang="zh-CN" dirty="0" smtClean="0"/>
              <a:t>460.52</a:t>
            </a:r>
            <a:r>
              <a:rPr lang="zh-CN" altLang="en-US" dirty="0" smtClean="0"/>
              <a:t>亿，环比增速为</a:t>
            </a:r>
            <a:r>
              <a:rPr lang="en-US" altLang="zh-CN" dirty="0" smtClean="0"/>
              <a:t>+0.55%</a:t>
            </a:r>
            <a:r>
              <a:rPr lang="zh-CN" altLang="en-US" dirty="0" smtClean="0"/>
              <a:t>。</a:t>
            </a:r>
            <a:endParaRPr lang="en-US" altLang="zh-CN" dirty="0" smtClean="0"/>
          </a:p>
          <a:p>
            <a:r>
              <a:rPr lang="en-US" altLang="zh-CN" dirty="0" smtClean="0"/>
              <a:t>2</a:t>
            </a:r>
            <a:r>
              <a:rPr lang="zh-CN" altLang="en-US" dirty="0" smtClean="0"/>
              <a:t>、截至</a:t>
            </a:r>
            <a:r>
              <a:rPr lang="en-US" altLang="zh-CN" dirty="0"/>
              <a:t>5</a:t>
            </a:r>
            <a:r>
              <a:rPr lang="zh-CN" altLang="en-US" dirty="0" smtClean="0"/>
              <a:t>月</a:t>
            </a:r>
            <a:r>
              <a:rPr lang="en-US" altLang="zh-CN" dirty="0" smtClean="0"/>
              <a:t>23</a:t>
            </a:r>
            <a:r>
              <a:rPr lang="zh-CN" altLang="en-US" dirty="0" smtClean="0"/>
              <a:t>日</a:t>
            </a:r>
            <a:r>
              <a:rPr lang="zh-CN" altLang="en-US" dirty="0"/>
              <a:t>当周，累计净利润</a:t>
            </a:r>
            <a:r>
              <a:rPr lang="en-US" altLang="zh-CN" dirty="0" smtClean="0"/>
              <a:t>-22.6</a:t>
            </a:r>
            <a:r>
              <a:rPr lang="zh-CN" altLang="en-US" dirty="0" smtClean="0"/>
              <a:t>亿</a:t>
            </a:r>
            <a:r>
              <a:rPr lang="zh-CN" altLang="en-US" dirty="0"/>
              <a:t>，环比</a:t>
            </a:r>
            <a:r>
              <a:rPr lang="en-US" altLang="zh-CN" dirty="0" smtClean="0"/>
              <a:t>-2.71</a:t>
            </a:r>
            <a:r>
              <a:rPr lang="zh-CN" altLang="en-US" dirty="0" smtClean="0"/>
              <a:t>亿</a:t>
            </a:r>
            <a:r>
              <a:rPr lang="zh-CN" altLang="en-US" dirty="0"/>
              <a:t>，环比</a:t>
            </a:r>
            <a:r>
              <a:rPr lang="en-US" altLang="zh-CN" dirty="0" smtClean="0"/>
              <a:t>-13.65%</a:t>
            </a:r>
            <a:r>
              <a:rPr lang="zh-CN" altLang="en-US" dirty="0" smtClean="0"/>
              <a:t>。</a:t>
            </a:r>
            <a:endParaRPr lang="zh-CN" alt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606453"/>
            <a:ext cx="3979606" cy="2342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5142" y="606453"/>
            <a:ext cx="4229306" cy="2342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04552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 xmlns:a16="http://schemas.microsoft.com/office/drawing/2014/main" id="{C7173BC3-D6D6-4874-8303-5EF6B7F603AE}"/>
              </a:ext>
            </a:extLst>
          </p:cNvPr>
          <p:cNvSpPr>
            <a:spLocks noGrp="1"/>
          </p:cNvSpPr>
          <p:nvPr>
            <p:ph type="title"/>
          </p:nvPr>
        </p:nvSpPr>
        <p:spPr/>
        <p:txBody>
          <a:bodyPr/>
          <a:lstStyle/>
          <a:p>
            <a:r>
              <a:rPr lang="zh-CN" altLang="en-US" dirty="0" smtClean="0">
                <a:solidFill>
                  <a:schemeClr val="tx1"/>
                </a:solidFill>
              </a:rPr>
              <a:t>实盘大赛之参赛人数和入金出金</a:t>
            </a:r>
            <a:endParaRPr lang="zh-CN" altLang="en-US" dirty="0">
              <a:solidFill>
                <a:schemeClr val="tx1"/>
              </a:solidFill>
            </a:endParaRPr>
          </a:p>
        </p:txBody>
      </p:sp>
      <p:sp>
        <p:nvSpPr>
          <p:cNvPr id="2" name="TextBox 1"/>
          <p:cNvSpPr txBox="1"/>
          <p:nvPr/>
        </p:nvSpPr>
        <p:spPr>
          <a:xfrm>
            <a:off x="611560" y="3219822"/>
            <a:ext cx="7992887" cy="1200329"/>
          </a:xfrm>
          <a:prstGeom prst="rect">
            <a:avLst/>
          </a:prstGeom>
          <a:noFill/>
        </p:spPr>
        <p:txBody>
          <a:bodyPr wrap="square" rtlCol="0">
            <a:spAutoFit/>
          </a:bodyPr>
          <a:lstStyle/>
          <a:p>
            <a:r>
              <a:rPr lang="en-US" altLang="zh-CN" dirty="0" smtClean="0"/>
              <a:t>1</a:t>
            </a:r>
            <a:r>
              <a:rPr lang="zh-CN" altLang="en-US" dirty="0" smtClean="0"/>
              <a:t>、截至</a:t>
            </a:r>
            <a:r>
              <a:rPr lang="en-US" altLang="zh-CN" dirty="0"/>
              <a:t>5</a:t>
            </a:r>
            <a:r>
              <a:rPr lang="zh-CN" altLang="en-US" dirty="0" smtClean="0"/>
              <a:t>月</a:t>
            </a:r>
            <a:r>
              <a:rPr lang="en-US" altLang="zh-CN" dirty="0" smtClean="0"/>
              <a:t>23</a:t>
            </a:r>
            <a:r>
              <a:rPr lang="zh-CN" altLang="en-US" dirty="0" smtClean="0"/>
              <a:t>日</a:t>
            </a:r>
            <a:r>
              <a:rPr lang="zh-CN" altLang="en-US" dirty="0"/>
              <a:t>当周，实盘大赛参赛人数为</a:t>
            </a:r>
            <a:r>
              <a:rPr lang="en-US" altLang="zh-CN" dirty="0" smtClean="0"/>
              <a:t>139360</a:t>
            </a:r>
            <a:r>
              <a:rPr lang="zh-CN" altLang="en-US" dirty="0" smtClean="0"/>
              <a:t>，</a:t>
            </a:r>
            <a:r>
              <a:rPr lang="zh-CN" altLang="en-US" dirty="0"/>
              <a:t>累计盈利人数为</a:t>
            </a:r>
            <a:r>
              <a:rPr lang="en-US" altLang="zh-CN" dirty="0" smtClean="0"/>
              <a:t>35140</a:t>
            </a:r>
            <a:r>
              <a:rPr lang="zh-CN" altLang="en-US" dirty="0" smtClean="0"/>
              <a:t>，</a:t>
            </a:r>
            <a:r>
              <a:rPr lang="zh-CN" altLang="en-US" dirty="0"/>
              <a:t>占比</a:t>
            </a:r>
            <a:r>
              <a:rPr lang="en-US" altLang="zh-CN" dirty="0" smtClean="0"/>
              <a:t>25.22%</a:t>
            </a:r>
            <a:r>
              <a:rPr lang="zh-CN" altLang="en-US" dirty="0"/>
              <a:t>，环</a:t>
            </a:r>
            <a:r>
              <a:rPr lang="zh-CN" altLang="en-US" dirty="0" smtClean="0"/>
              <a:t>比</a:t>
            </a:r>
            <a:r>
              <a:rPr lang="en-US" altLang="zh-CN" dirty="0" smtClean="0"/>
              <a:t>-1.21%</a:t>
            </a:r>
            <a:r>
              <a:rPr lang="zh-CN" altLang="en-US" dirty="0"/>
              <a:t>；累计亏损</a:t>
            </a:r>
            <a:r>
              <a:rPr lang="zh-CN" altLang="en-US" dirty="0" smtClean="0"/>
              <a:t>人数</a:t>
            </a:r>
            <a:r>
              <a:rPr lang="en-US" altLang="zh-CN" dirty="0" smtClean="0"/>
              <a:t>92718</a:t>
            </a:r>
            <a:r>
              <a:rPr lang="zh-CN" altLang="en-US" dirty="0" smtClean="0"/>
              <a:t>，</a:t>
            </a:r>
            <a:r>
              <a:rPr lang="zh-CN" altLang="en-US" dirty="0"/>
              <a:t>占比</a:t>
            </a:r>
            <a:r>
              <a:rPr lang="en-US" altLang="zh-CN" dirty="0" smtClean="0"/>
              <a:t>66.53%</a:t>
            </a:r>
            <a:r>
              <a:rPr lang="zh-CN" altLang="en-US" dirty="0"/>
              <a:t>，环</a:t>
            </a:r>
            <a:r>
              <a:rPr lang="zh-CN" altLang="en-US" dirty="0" smtClean="0"/>
              <a:t>比</a:t>
            </a:r>
            <a:r>
              <a:rPr lang="en-US" altLang="zh-CN" dirty="0" smtClean="0"/>
              <a:t>1.48%</a:t>
            </a:r>
            <a:r>
              <a:rPr lang="zh-CN" altLang="en-US" dirty="0"/>
              <a:t>。</a:t>
            </a:r>
          </a:p>
          <a:p>
            <a:r>
              <a:rPr lang="en-US" altLang="zh-CN" dirty="0" smtClean="0"/>
              <a:t>2</a:t>
            </a:r>
            <a:r>
              <a:rPr lang="zh-CN" altLang="en-US" dirty="0" smtClean="0"/>
              <a:t>、截至</a:t>
            </a:r>
            <a:r>
              <a:rPr lang="en-US" altLang="zh-CN" dirty="0"/>
              <a:t>5</a:t>
            </a:r>
            <a:r>
              <a:rPr lang="zh-CN" altLang="en-US" dirty="0" smtClean="0"/>
              <a:t>月</a:t>
            </a:r>
            <a:r>
              <a:rPr lang="en-US" altLang="zh-CN" dirty="0" smtClean="0"/>
              <a:t>23</a:t>
            </a:r>
            <a:r>
              <a:rPr lang="zh-CN" altLang="en-US" dirty="0" smtClean="0"/>
              <a:t>日当周，累计总出金</a:t>
            </a:r>
            <a:r>
              <a:rPr lang="en-US" altLang="zh-CN" dirty="0" smtClean="0"/>
              <a:t>289.69</a:t>
            </a:r>
            <a:r>
              <a:rPr lang="zh-CN" altLang="en-US" dirty="0" smtClean="0"/>
              <a:t>亿，累计总入金</a:t>
            </a:r>
            <a:r>
              <a:rPr lang="en-US" altLang="zh-CN" dirty="0" smtClean="0"/>
              <a:t>294.75</a:t>
            </a:r>
            <a:r>
              <a:rPr lang="zh-CN" altLang="en-US" dirty="0" smtClean="0"/>
              <a:t>亿，净入金</a:t>
            </a:r>
            <a:r>
              <a:rPr lang="en-US" altLang="zh-CN" dirty="0" smtClean="0"/>
              <a:t>5.05</a:t>
            </a:r>
            <a:r>
              <a:rPr lang="zh-CN" altLang="en-US" dirty="0" smtClean="0"/>
              <a:t>亿，环比</a:t>
            </a:r>
            <a:r>
              <a:rPr lang="en-US" altLang="zh-CN" dirty="0" smtClean="0"/>
              <a:t>-16.23%</a:t>
            </a:r>
            <a:r>
              <a:rPr lang="zh-CN" altLang="en-US" dirty="0" smtClean="0"/>
              <a:t>。</a:t>
            </a:r>
            <a:endParaRPr lang="en-US" altLang="zh-CN"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1" y="708030"/>
            <a:ext cx="4068451" cy="218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708030"/>
            <a:ext cx="3888432" cy="218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4109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noAutofit/>
          </a:bodyPr>
          <a:lstStyle/>
          <a:p>
            <a:r>
              <a:rPr lang="zh-CN" altLang="en-US" sz="3200" kern="0" dirty="0"/>
              <a:t>实</a:t>
            </a:r>
            <a:r>
              <a:rPr lang="zh-CN" altLang="en-US" sz="3200" kern="0" dirty="0" smtClean="0"/>
              <a:t>盘大赛品种盈利性分析</a:t>
            </a:r>
            <a:endParaRPr lang="zh-CN" altLang="en-US" sz="3200" kern="0" dirty="0"/>
          </a:p>
        </p:txBody>
      </p:sp>
      <p:sp>
        <p:nvSpPr>
          <p:cNvPr id="15" name="文本占位符 14"/>
          <p:cNvSpPr>
            <a:spLocks noGrp="1"/>
          </p:cNvSpPr>
          <p:nvPr>
            <p:ph type="subTitle" idx="1"/>
          </p:nvPr>
        </p:nvSpPr>
        <p:spPr/>
        <p:txBody>
          <a:bodyPr/>
          <a:lstStyle/>
          <a:p>
            <a:r>
              <a:rPr lang="en-US" altLang="zh-CN" dirty="0">
                <a:solidFill>
                  <a:srgbClr val="7F7F7F"/>
                </a:solidFill>
                <a:latin typeface="Times New Roman" panose="02020603050405020304" pitchFamily="18" charset="0"/>
                <a:cs typeface="Times New Roman" panose="02020603050405020304" pitchFamily="18" charset="0"/>
              </a:rPr>
              <a:t>PART </a:t>
            </a:r>
            <a:r>
              <a:rPr lang="en-US" altLang="zh-CN" b="1" dirty="0">
                <a:solidFill>
                  <a:srgbClr val="F1AF00"/>
                </a:solidFill>
                <a:latin typeface="Times New Roman" panose="02020603050405020304" pitchFamily="18" charset="0"/>
                <a:cs typeface="Times New Roman" panose="02020603050405020304" pitchFamily="18" charset="0"/>
              </a:rPr>
              <a:t>2</a:t>
            </a:r>
          </a:p>
        </p:txBody>
      </p:sp>
    </p:spTree>
  </p:cSld>
  <p:clrMapOvr>
    <a:masterClrMapping/>
  </p:clrMapOvr>
  <p:transition>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 xmlns:a16="http://schemas.microsoft.com/office/drawing/2014/main" id="{C7173BC3-D6D6-4874-8303-5EF6B7F603AE}"/>
              </a:ext>
            </a:extLst>
          </p:cNvPr>
          <p:cNvSpPr>
            <a:spLocks noGrp="1"/>
          </p:cNvSpPr>
          <p:nvPr>
            <p:ph type="title"/>
          </p:nvPr>
        </p:nvSpPr>
        <p:spPr/>
        <p:txBody>
          <a:bodyPr>
            <a:normAutofit/>
          </a:bodyPr>
          <a:lstStyle/>
          <a:p>
            <a:r>
              <a:rPr lang="zh-CN" altLang="en-US" dirty="0" smtClean="0">
                <a:solidFill>
                  <a:schemeClr val="tx1"/>
                </a:solidFill>
              </a:rPr>
              <a:t>实盘大赛之</a:t>
            </a:r>
            <a:r>
              <a:rPr lang="zh-CN" altLang="en-US" dirty="0">
                <a:solidFill>
                  <a:schemeClr val="tx1"/>
                </a:solidFill>
              </a:rPr>
              <a:t>品种</a:t>
            </a:r>
            <a:r>
              <a:rPr lang="zh-CN" altLang="en-US" dirty="0" smtClean="0">
                <a:solidFill>
                  <a:schemeClr val="tx1"/>
                </a:solidFill>
              </a:rPr>
              <a:t>累计净利润排序</a:t>
            </a:r>
            <a:endParaRPr lang="zh-CN" altLang="en-US" dirty="0">
              <a:solidFill>
                <a:schemeClr val="tx1"/>
              </a:solidFill>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674" y="692770"/>
            <a:ext cx="8180840" cy="1878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790" y="2571751"/>
            <a:ext cx="8155724"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676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 xmlns:a16="http://schemas.microsoft.com/office/drawing/2014/main" id="{C7173BC3-D6D6-4874-8303-5EF6B7F603AE}"/>
              </a:ext>
            </a:extLst>
          </p:cNvPr>
          <p:cNvSpPr>
            <a:spLocks noGrp="1"/>
          </p:cNvSpPr>
          <p:nvPr>
            <p:ph type="title"/>
          </p:nvPr>
        </p:nvSpPr>
        <p:spPr/>
        <p:txBody>
          <a:bodyPr/>
          <a:lstStyle/>
          <a:p>
            <a:r>
              <a:rPr lang="zh-CN" altLang="en-US" dirty="0" smtClean="0">
                <a:solidFill>
                  <a:schemeClr val="tx1"/>
                </a:solidFill>
              </a:rPr>
              <a:t>实盘大赛之累计期货品种净利润</a:t>
            </a:r>
            <a:endParaRPr lang="zh-CN" altLang="en-US" dirty="0">
              <a:solidFill>
                <a:schemeClr val="tx1"/>
              </a:solidFill>
            </a:endParaRPr>
          </a:p>
        </p:txBody>
      </p:sp>
      <p:sp>
        <p:nvSpPr>
          <p:cNvPr id="3" name="TextBox 2"/>
          <p:cNvSpPr txBox="1"/>
          <p:nvPr/>
        </p:nvSpPr>
        <p:spPr>
          <a:xfrm>
            <a:off x="539552" y="3435846"/>
            <a:ext cx="7848872" cy="923330"/>
          </a:xfrm>
          <a:prstGeom prst="rect">
            <a:avLst/>
          </a:prstGeom>
          <a:noFill/>
        </p:spPr>
        <p:txBody>
          <a:bodyPr wrap="square" rtlCol="0">
            <a:spAutoFit/>
          </a:bodyPr>
          <a:lstStyle/>
          <a:p>
            <a:r>
              <a:rPr lang="en-US" altLang="zh-CN" dirty="0" smtClean="0"/>
              <a:t>1</a:t>
            </a:r>
            <a:r>
              <a:rPr lang="zh-CN" altLang="en-US" dirty="0" smtClean="0"/>
              <a:t>、截至</a:t>
            </a:r>
            <a:r>
              <a:rPr lang="en-US" altLang="zh-CN" dirty="0"/>
              <a:t>5</a:t>
            </a:r>
            <a:r>
              <a:rPr lang="zh-CN" altLang="en-US" dirty="0" smtClean="0"/>
              <a:t>月</a:t>
            </a:r>
            <a:r>
              <a:rPr lang="en-US" altLang="zh-CN" dirty="0" smtClean="0"/>
              <a:t>23</a:t>
            </a:r>
            <a:r>
              <a:rPr lang="zh-CN" altLang="en-US" dirty="0" smtClean="0"/>
              <a:t>日当周，累计期货品种净利润</a:t>
            </a:r>
            <a:r>
              <a:rPr lang="en-US" altLang="zh-CN" dirty="0" smtClean="0"/>
              <a:t>-13.6</a:t>
            </a:r>
            <a:r>
              <a:rPr lang="zh-CN" altLang="en-US" dirty="0" smtClean="0"/>
              <a:t>亿，环比</a:t>
            </a:r>
            <a:r>
              <a:rPr lang="en-US" altLang="zh-CN" dirty="0" smtClean="0"/>
              <a:t>-0.72</a:t>
            </a:r>
            <a:r>
              <a:rPr lang="zh-CN" altLang="en-US" dirty="0" smtClean="0"/>
              <a:t>亿。</a:t>
            </a:r>
            <a:endParaRPr lang="en-US" altLang="zh-CN" dirty="0" smtClean="0"/>
          </a:p>
          <a:p>
            <a:r>
              <a:rPr lang="en-US" altLang="zh-CN" dirty="0" smtClean="0"/>
              <a:t>2</a:t>
            </a:r>
            <a:r>
              <a:rPr lang="zh-CN" altLang="en-US" dirty="0" smtClean="0"/>
              <a:t>、其中，盈利品种</a:t>
            </a:r>
            <a:r>
              <a:rPr lang="en-US" altLang="zh-CN" dirty="0" smtClean="0"/>
              <a:t>25</a:t>
            </a:r>
            <a:r>
              <a:rPr lang="zh-CN" altLang="en-US" dirty="0" smtClean="0"/>
              <a:t>个，占有交易品种</a:t>
            </a:r>
            <a:r>
              <a:rPr lang="en-US" altLang="zh-CN" dirty="0" smtClean="0"/>
              <a:t>76</a:t>
            </a:r>
            <a:r>
              <a:rPr lang="zh-CN" altLang="en-US" dirty="0" smtClean="0"/>
              <a:t>个的</a:t>
            </a:r>
            <a:r>
              <a:rPr lang="en-US" altLang="zh-CN" dirty="0" smtClean="0"/>
              <a:t>33%</a:t>
            </a:r>
            <a:r>
              <a:rPr lang="zh-CN" altLang="en-US" dirty="0" smtClean="0"/>
              <a:t>。</a:t>
            </a:r>
            <a:endParaRPr lang="en-US" altLang="zh-CN" dirty="0" smtClean="0"/>
          </a:p>
          <a:p>
            <a:r>
              <a:rPr lang="en-US" altLang="zh-CN" dirty="0" smtClean="0"/>
              <a:t>3</a:t>
            </a:r>
            <a:r>
              <a:rPr lang="zh-CN" altLang="en-US" dirty="0" smtClean="0"/>
              <a:t>、其中，前十盈利品种盈利占所有盈利品种总盈利的</a:t>
            </a:r>
            <a:r>
              <a:rPr lang="en-US" altLang="zh-CN" dirty="0" smtClean="0"/>
              <a:t>97.06%</a:t>
            </a:r>
            <a:r>
              <a:rPr lang="zh-CN" altLang="en-US" dirty="0" smtClean="0"/>
              <a:t>，环比</a:t>
            </a:r>
            <a:r>
              <a:rPr lang="en-US" altLang="zh-CN" dirty="0" smtClean="0"/>
              <a:t>+0.25%</a:t>
            </a:r>
            <a:r>
              <a:rPr lang="zh-CN" altLang="en-US" dirty="0" smtClean="0"/>
              <a:t>。</a:t>
            </a:r>
            <a:endParaRPr lang="zh-CN"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771550"/>
            <a:ext cx="7704856"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86470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 xmlns:a16="http://schemas.microsoft.com/office/drawing/2014/main" id="{C7173BC3-D6D6-4874-8303-5EF6B7F603AE}"/>
              </a:ext>
            </a:extLst>
          </p:cNvPr>
          <p:cNvSpPr>
            <a:spLocks noGrp="1"/>
          </p:cNvSpPr>
          <p:nvPr>
            <p:ph type="title"/>
          </p:nvPr>
        </p:nvSpPr>
        <p:spPr/>
        <p:txBody>
          <a:bodyPr/>
          <a:lstStyle/>
          <a:p>
            <a:r>
              <a:rPr lang="zh-CN" altLang="en-US" dirty="0" smtClean="0">
                <a:solidFill>
                  <a:schemeClr val="tx1"/>
                </a:solidFill>
              </a:rPr>
              <a:t>实盘大赛之品种盈利性分析</a:t>
            </a:r>
            <a:endParaRPr lang="zh-CN" altLang="en-US" dirty="0">
              <a:solidFill>
                <a:schemeClr val="tx1"/>
              </a:solidFill>
            </a:endParaRPr>
          </a:p>
        </p:txBody>
      </p:sp>
      <p:sp>
        <p:nvSpPr>
          <p:cNvPr id="3" name="TextBox 2"/>
          <p:cNvSpPr txBox="1"/>
          <p:nvPr/>
        </p:nvSpPr>
        <p:spPr>
          <a:xfrm>
            <a:off x="323528" y="3291830"/>
            <a:ext cx="8136904" cy="1477328"/>
          </a:xfrm>
          <a:prstGeom prst="rect">
            <a:avLst/>
          </a:prstGeom>
          <a:noFill/>
        </p:spPr>
        <p:txBody>
          <a:bodyPr wrap="square" rtlCol="0">
            <a:spAutoFit/>
          </a:bodyPr>
          <a:lstStyle/>
          <a:p>
            <a:r>
              <a:rPr lang="en-US" altLang="zh-CN" dirty="0" smtClean="0"/>
              <a:t>1</a:t>
            </a:r>
            <a:r>
              <a:rPr lang="zh-CN" altLang="en-US" dirty="0" smtClean="0"/>
              <a:t>、截至</a:t>
            </a:r>
            <a:r>
              <a:rPr lang="en-US" altLang="zh-CN" dirty="0"/>
              <a:t>5</a:t>
            </a:r>
            <a:r>
              <a:rPr lang="zh-CN" altLang="en-US" dirty="0" smtClean="0"/>
              <a:t>月</a:t>
            </a:r>
            <a:r>
              <a:rPr lang="en-US" altLang="zh-CN" dirty="0" smtClean="0"/>
              <a:t>23</a:t>
            </a:r>
            <a:r>
              <a:rPr lang="zh-CN" altLang="en-US" dirty="0" smtClean="0"/>
              <a:t>日当周，前十盈利品种环比上周变化</a:t>
            </a:r>
            <a:r>
              <a:rPr lang="en-US" altLang="zh-CN" dirty="0"/>
              <a:t>1</a:t>
            </a:r>
            <a:r>
              <a:rPr lang="zh-CN" altLang="en-US" dirty="0" smtClean="0"/>
              <a:t>个，稳定性</a:t>
            </a:r>
            <a:r>
              <a:rPr lang="en-US" altLang="zh-CN" dirty="0"/>
              <a:t>9</a:t>
            </a:r>
            <a:r>
              <a:rPr lang="en-US" altLang="zh-CN" dirty="0" smtClean="0"/>
              <a:t>0%</a:t>
            </a:r>
            <a:r>
              <a:rPr lang="zh-CN" altLang="en-US" dirty="0" smtClean="0"/>
              <a:t>；</a:t>
            </a:r>
            <a:endParaRPr lang="en-US" altLang="zh-CN" dirty="0" smtClean="0"/>
          </a:p>
          <a:p>
            <a:r>
              <a:rPr lang="en-US" altLang="zh-CN" dirty="0" smtClean="0"/>
              <a:t>2</a:t>
            </a:r>
            <a:r>
              <a:rPr lang="zh-CN" altLang="en-US" dirty="0" smtClean="0"/>
              <a:t>、我们统计到累计净利润前十名和累计净利润周度增长前十名，经过共同统计分析，我们选出了本周实盘大赛盈利性较强的品种：集运指数（欧线）、</a:t>
            </a:r>
            <a:r>
              <a:rPr lang="en-US" altLang="zh-CN" dirty="0" smtClean="0"/>
              <a:t>10</a:t>
            </a:r>
            <a:r>
              <a:rPr lang="zh-CN" altLang="en-US" dirty="0" smtClean="0"/>
              <a:t>年期国债、黄金、</a:t>
            </a:r>
            <a:r>
              <a:rPr lang="en-US" altLang="zh-CN" dirty="0" smtClean="0"/>
              <a:t>30</a:t>
            </a:r>
            <a:r>
              <a:rPr lang="zh-CN" altLang="en-US" dirty="0" smtClean="0"/>
              <a:t>年期国债、黄大豆</a:t>
            </a:r>
            <a:r>
              <a:rPr lang="en-US" altLang="zh-CN" dirty="0" smtClean="0"/>
              <a:t>1</a:t>
            </a:r>
            <a:r>
              <a:rPr lang="zh-CN" altLang="en-US" dirty="0" smtClean="0"/>
              <a:t>号、焦煤、锌、菜粕、棕榈油、沪深</a:t>
            </a:r>
            <a:r>
              <a:rPr lang="en-US" altLang="zh-CN" dirty="0" smtClean="0"/>
              <a:t>300</a:t>
            </a:r>
            <a:r>
              <a:rPr lang="zh-CN" altLang="en-US" dirty="0" smtClean="0"/>
              <a:t>、棉花、氧化铝、玉米。</a:t>
            </a:r>
            <a:endParaRPr lang="zh-CN" altLang="en-US" dirty="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632" y="1995686"/>
            <a:ext cx="8521047" cy="1071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632" y="699542"/>
            <a:ext cx="8521047" cy="1224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439316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DIAGRAM_VIRTUALLY_FRAME" val="{&quot;height&quot;:334,&quot;left&quot;:277.25,&quot;top&quot;:125.15,&quot;width&quot;:645.4}"/>
</p:tagLst>
</file>

<file path=ppt/tags/tag2.xml><?xml version="1.0" encoding="utf-8"?>
<p:tagLst xmlns:a="http://schemas.openxmlformats.org/drawingml/2006/main" xmlns:r="http://schemas.openxmlformats.org/officeDocument/2006/relationships" xmlns:p="http://schemas.openxmlformats.org/presentationml/2006/main">
  <p:tag name="KSO_WM_DIAGRAM_VIRTUALLY_FRAME" val="{&quot;height&quot;:306.78321185232136,&quot;left&quot;:239.2,&quot;top&quot;:94.8,&quot;width&quot;:212.8}"/>
</p:tagLst>
</file>

<file path=ppt/tags/tag3.xml><?xml version="1.0" encoding="utf-8"?>
<p:tagLst xmlns:a="http://schemas.openxmlformats.org/drawingml/2006/main" xmlns:r="http://schemas.openxmlformats.org/officeDocument/2006/relationships" xmlns:p="http://schemas.openxmlformats.org/presentationml/2006/main">
  <p:tag name="KSO_WM_DIAGRAM_VIRTUALLY_FRAME" val="{&quot;height&quot;:306.78321185232136,&quot;left&quot;:239.2,&quot;top&quot;:94.8,&quot;width&quot;:212.8}"/>
</p:tagLst>
</file>

<file path=ppt/tags/tag4.xml><?xml version="1.0" encoding="utf-8"?>
<p:tagLst xmlns:a="http://schemas.openxmlformats.org/drawingml/2006/main" xmlns:r="http://schemas.openxmlformats.org/officeDocument/2006/relationships" xmlns:p="http://schemas.openxmlformats.org/presentationml/2006/main">
  <p:tag name="KSO_WM_DIAGRAM_VIRTUALLY_FRAME" val="{&quot;height&quot;:306.78321185232136,&quot;left&quot;:239.2,&quot;top&quot;:94.8,&quot;width&quot;:212.8}"/>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306.78321185232136,&quot;left&quot;:239.2,&quot;top&quot;:94.8,&quot;width&quot;:212.8}"/>
</p:tagLst>
</file>

<file path=ppt/tags/tag6.xml><?xml version="1.0" encoding="utf-8"?>
<p:tagLst xmlns:a="http://schemas.openxmlformats.org/drawingml/2006/main" xmlns:r="http://schemas.openxmlformats.org/officeDocument/2006/relationships" xmlns:p="http://schemas.openxmlformats.org/presentationml/2006/main">
  <p:tag name="KSO_WM_DIAGRAM_VIRTUALLY_FRAME" val="{&quot;height&quot;:306.78321185232136,&quot;left&quot;:239.2,&quot;top&quot;:94.8,&quot;width&quot;:212.8}"/>
</p:tagLst>
</file>

<file path=ppt/tags/tag7.xml><?xml version="1.0" encoding="utf-8"?>
<p:tagLst xmlns:a="http://schemas.openxmlformats.org/drawingml/2006/main" xmlns:r="http://schemas.openxmlformats.org/officeDocument/2006/relationships" xmlns:p="http://schemas.openxmlformats.org/presentationml/2006/main">
  <p:tag name="KSO_WM_DIAGRAM_VIRTUALLY_FRAME" val="{&quot;height&quot;:306.78321185232136,&quot;left&quot;:239.2,&quot;top&quot;:94.8,&quot;width&quot;:212.8}"/>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图钉">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fillRect/>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fillRect/>
          </a:stretch>
        </a:blip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784</TotalTime>
  <Words>916</Words>
  <Application>Microsoft Office PowerPoint</Application>
  <PresentationFormat>全屏显示(16:9)</PresentationFormat>
  <Paragraphs>48</Paragraphs>
  <Slides>17</Slides>
  <Notes>0</Notes>
  <HiddenSlides>0</HiddenSlides>
  <MMClips>0</MMClips>
  <ScaleCrop>false</ScaleCrop>
  <HeadingPairs>
    <vt:vector size="4" baseType="variant">
      <vt:variant>
        <vt:lpstr>主题</vt:lpstr>
      </vt:variant>
      <vt:variant>
        <vt:i4>1</vt:i4>
      </vt:variant>
      <vt:variant>
        <vt:lpstr>幻灯片标题</vt:lpstr>
      </vt:variant>
      <vt:variant>
        <vt:i4>17</vt:i4>
      </vt:variant>
    </vt:vector>
  </HeadingPairs>
  <TitlesOfParts>
    <vt:vector size="18" baseType="lpstr">
      <vt:lpstr>图钉</vt:lpstr>
      <vt:lpstr>第十九届期货实盘大赛分析报告</vt:lpstr>
      <vt:lpstr>目录</vt:lpstr>
      <vt:lpstr>实盘大赛整体情况</vt:lpstr>
      <vt:lpstr>实盘大赛之期末市值权益和累计净利润</vt:lpstr>
      <vt:lpstr>实盘大赛之参赛人数和入金出金</vt:lpstr>
      <vt:lpstr>实盘大赛品种盈利性分析</vt:lpstr>
      <vt:lpstr>实盘大赛之品种累计净利润排序</vt:lpstr>
      <vt:lpstr>实盘大赛之累计期货品种净利润</vt:lpstr>
      <vt:lpstr>实盘大赛之品种盈利性分析</vt:lpstr>
      <vt:lpstr>实盘大赛之部分品种点评</vt:lpstr>
      <vt:lpstr>交子期货优秀选手介绍</vt:lpstr>
      <vt:lpstr>交子期货实盘大赛之优秀选手介绍---洼盈精选</vt:lpstr>
      <vt:lpstr>交子期货实盘大赛之优秀选手介绍---洼盈精选</vt:lpstr>
      <vt:lpstr>交子期货实盘大赛之优秀选手介绍---洼盈精选</vt:lpstr>
      <vt:lpstr>             利益冲突与免责条款声明</vt:lpstr>
      <vt:lpstr>联系我们/CONTACT US</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jie cheng</cp:lastModifiedBy>
  <cp:revision>1422</cp:revision>
  <dcterms:created xsi:type="dcterms:W3CDTF">2014-03-06T05:36:00Z</dcterms:created>
  <dcterms:modified xsi:type="dcterms:W3CDTF">2025-05-27T05:33:08Z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2052-12.1.0.18912</vt:lpwstr>
  </property>
  <property fmtid="{D5CDD505-2E9C-101B-9397-08002B2CF9AE}" pid="3" name="ICV">
    <vt:lpwstr>9CBB28571B4A455C9B11BB7F711E5668_12</vt:lpwstr>
  </property>
</Properties>
</file>