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15" r:id="rId2"/>
    <p:sldId id="418" r:id="rId3"/>
    <p:sldId id="1539" r:id="rId4"/>
    <p:sldId id="1566" r:id="rId5"/>
    <p:sldId id="449" r:id="rId6"/>
    <p:sldId id="417" r:id="rId7"/>
    <p:sldId id="1567" r:id="rId8"/>
    <p:sldId id="1576" r:id="rId9"/>
    <p:sldId id="1568" r:id="rId10"/>
    <p:sldId id="1569" r:id="rId11"/>
    <p:sldId id="1573" r:id="rId12"/>
    <p:sldId id="1572" r:id="rId13"/>
    <p:sldId id="1574" r:id="rId14"/>
    <p:sldId id="1575" r:id="rId15"/>
    <p:sldId id="1565" r:id="rId16"/>
    <p:sldId id="412" r:id="rId17"/>
    <p:sldId id="296" r:id="rId18"/>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60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9BCA"/>
    <a:srgbClr val="1381C7"/>
    <a:srgbClr val="DFAB37"/>
    <a:srgbClr val="9AC9E5"/>
    <a:srgbClr val="F1AF00"/>
    <a:srgbClr val="7F7F7F"/>
    <a:srgbClr val="E5911F"/>
    <a:srgbClr val="E28F1F"/>
    <a:srgbClr val="2065BA"/>
    <a:srgbClr val="0385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56" autoAdjust="0"/>
  </p:normalViewPr>
  <p:slideViewPr>
    <p:cSldViewPr showGuides="1">
      <p:cViewPr varScale="1">
        <p:scale>
          <a:sx n="96" d="100"/>
          <a:sy n="96" d="100"/>
        </p:scale>
        <p:origin x="-787" y="-77"/>
      </p:cViewPr>
      <p:guideLst>
        <p:guide orient="horz" pos="160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2025/5/20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黑体" panose="02010609060101010101" pitchFamily="49"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黑体" panose="02010609060101010101" pitchFamily="49" charset="-122"/>
              </a:defRPr>
            </a:lvl1pPr>
          </a:lstStyle>
          <a:p>
            <a:fld id="{23012AAE-6EDB-44F0-99DA-3FEABD2E367B}" type="datetimeFigureOut">
              <a:rPr lang="zh-CN" altLang="en-US" smtClean="0"/>
              <a:t>2025/5/20</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黑体" panose="02010609060101010101" pitchFamily="49"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黑体" panose="02010609060101010101" pitchFamily="49" charset="-122"/>
              </a:defRPr>
            </a:lvl1pPr>
          </a:lstStyle>
          <a:p>
            <a:fld id="{92CA0409-433A-43DA-BC5E-A313D94036A3}" type="slidenum">
              <a:rPr lang="zh-CN" altLang="en-US" smtClean="0"/>
              <a:t>‹#›</a:t>
            </a:fld>
            <a:endParaRPr lang="zh-CN" altLang="en-US" dirty="0"/>
          </a:p>
        </p:txBody>
      </p:sp>
    </p:spTree>
    <p:extLst>
      <p:ext uri="{BB962C8B-B14F-4D97-AF65-F5344CB8AC3E}">
        <p14:creationId xmlns:p14="http://schemas.microsoft.com/office/powerpoint/2010/main" val="842272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黑体" panose="02010609060101010101" pitchFamily="49" charset="-122"/>
        <a:cs typeface="+mn-cs"/>
      </a:defRPr>
    </a:lvl1pPr>
    <a:lvl2pPr marL="457200" algn="l" defTabSz="914400" rtl="0" eaLnBrk="1" latinLnBrk="0" hangingPunct="1">
      <a:defRPr sz="1200" kern="1200">
        <a:solidFill>
          <a:schemeClr val="tx1"/>
        </a:solidFill>
        <a:latin typeface="+mn-lt"/>
        <a:ea typeface="黑体" panose="02010609060101010101" pitchFamily="49" charset="-122"/>
        <a:cs typeface="+mn-cs"/>
      </a:defRPr>
    </a:lvl2pPr>
    <a:lvl3pPr marL="914400" algn="l" defTabSz="914400" rtl="0" eaLnBrk="1" latinLnBrk="0" hangingPunct="1">
      <a:defRPr sz="1200" kern="1200">
        <a:solidFill>
          <a:schemeClr val="tx1"/>
        </a:solidFill>
        <a:latin typeface="+mn-lt"/>
        <a:ea typeface="黑体" panose="02010609060101010101" pitchFamily="49" charset="-122"/>
        <a:cs typeface="+mn-cs"/>
      </a:defRPr>
    </a:lvl3pPr>
    <a:lvl4pPr marL="1371600" algn="l" defTabSz="914400" rtl="0" eaLnBrk="1" latinLnBrk="0" hangingPunct="1">
      <a:defRPr sz="1200" kern="1200">
        <a:solidFill>
          <a:schemeClr val="tx1"/>
        </a:solidFill>
        <a:latin typeface="+mn-lt"/>
        <a:ea typeface="黑体" panose="02010609060101010101" pitchFamily="49" charset="-122"/>
        <a:cs typeface="+mn-cs"/>
      </a:defRPr>
    </a:lvl4pPr>
    <a:lvl5pPr marL="1828800" algn="l" defTabSz="914400" rtl="0" eaLnBrk="1" latinLnBrk="0" hangingPunct="1">
      <a:defRPr sz="1200" kern="1200">
        <a:solidFill>
          <a:schemeClr val="tx1"/>
        </a:solidFill>
        <a:latin typeface="+mn-lt"/>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7.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bg1">
            <a:tint val="93000"/>
          </a:schemeClr>
        </a:solidFill>
        <a:effectLst/>
      </p:bgPr>
    </p:bg>
    <p:spTree>
      <p:nvGrpSpPr>
        <p:cNvPr id="1" name=""/>
        <p:cNvGrpSpPr/>
        <p:nvPr/>
      </p:nvGrpSpPr>
      <p:grpSpPr>
        <a:xfrm>
          <a:off x="0" y="0"/>
          <a:ext cx="0" cy="0"/>
          <a:chOff x="0" y="0"/>
          <a:chExt cx="0" cy="0"/>
        </a:xfrm>
      </p:grpSpPr>
      <p:pic>
        <p:nvPicPr>
          <p:cNvPr id="23" name="图片 22" descr="背景图案&#10;&#10;描述已自动生成"/>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a:xfrm>
            <a:off x="0" y="-1039"/>
            <a:ext cx="9144000" cy="5145578"/>
          </a:xfrm>
          <a:prstGeom prst="rect">
            <a:avLst/>
          </a:prstGeom>
        </p:spPr>
      </p:pic>
      <p:pic>
        <p:nvPicPr>
          <p:cNvPr id="22530" name="Picture 2" hidden="1"/>
          <p:cNvPicPr>
            <a:picLocks noChangeAspect="1" noChangeArrowheads="1"/>
          </p:cNvPicPr>
          <p:nvPr userDrawn="1"/>
        </p:nvPicPr>
        <p:blipFill>
          <a:blip r:embed="rId3" cstate="print"/>
          <a:srcRect/>
          <a:stretch>
            <a:fillRect/>
          </a:stretch>
        </p:blipFill>
        <p:spPr bwMode="auto">
          <a:xfrm>
            <a:off x="0" y="0"/>
            <a:ext cx="9144000" cy="5140990"/>
          </a:xfrm>
          <a:prstGeom prst="rect">
            <a:avLst/>
          </a:prstGeom>
          <a:noFill/>
          <a:ln w="9525">
            <a:noFill/>
            <a:miter lim="800000"/>
            <a:headEnd/>
            <a:tailEnd/>
          </a:ln>
          <a:effectLst/>
        </p:spPr>
      </p:pic>
      <p:pic>
        <p:nvPicPr>
          <p:cNvPr id="2050" name="Picture 2" hidden="1"/>
          <p:cNvPicPr>
            <a:picLocks noChangeAspect="1" noChangeArrowheads="1"/>
          </p:cNvPicPr>
          <p:nvPr userDrawn="1"/>
        </p:nvPicPr>
        <p:blipFill>
          <a:blip r:embed="rId4" cstate="print"/>
          <a:srcRect/>
          <a:stretch>
            <a:fillRect/>
          </a:stretch>
        </p:blipFill>
        <p:spPr bwMode="auto">
          <a:xfrm>
            <a:off x="0" y="0"/>
            <a:ext cx="9144000" cy="5140990"/>
          </a:xfrm>
          <a:prstGeom prst="rect">
            <a:avLst/>
          </a:prstGeom>
          <a:noFill/>
          <a:ln w="9525">
            <a:noFill/>
            <a:miter lim="800000"/>
            <a:headEnd/>
            <a:tailEnd/>
          </a:ln>
          <a:effectLst/>
        </p:spPr>
      </p:pic>
      <p:pic>
        <p:nvPicPr>
          <p:cNvPr id="7" name="Picture 2" descr="http://pic62.nipic.com/file/20150317/20317067_161109480000_2.jpg" hidden="1"/>
          <p:cNvPicPr>
            <a:picLocks noChangeAspect="1" noChangeArrowheads="1"/>
          </p:cNvPicPr>
          <p:nvPr userDrawn="1"/>
        </p:nvPicPr>
        <p:blipFill>
          <a:blip r:embed="rId5" cstate="print">
            <a:duotone>
              <a:schemeClr val="bg2">
                <a:shade val="45000"/>
                <a:satMod val="135000"/>
              </a:schemeClr>
              <a:prstClr val="white"/>
            </a:duotone>
          </a:blip>
          <a:srcRect l="9278" t="52928" r="13875" b="3846"/>
          <a:stretch>
            <a:fillRect/>
          </a:stretch>
        </p:blipFill>
        <p:spPr bwMode="auto">
          <a:xfrm>
            <a:off x="0" y="0"/>
            <a:ext cx="9144000" cy="5143500"/>
          </a:xfrm>
          <a:prstGeom prst="rect">
            <a:avLst/>
          </a:prstGeom>
          <a:noFill/>
        </p:spPr>
      </p:pic>
      <p:sp>
        <p:nvSpPr>
          <p:cNvPr id="8" name="五边形 7" hidden="1"/>
          <p:cNvSpPr/>
          <p:nvPr userDrawn="1"/>
        </p:nvSpPr>
        <p:spPr>
          <a:xfrm rot="5400000">
            <a:off x="550434" y="-50400"/>
            <a:ext cx="1008000" cy="1108800"/>
          </a:xfrm>
          <a:prstGeom prst="homePlate">
            <a:avLst>
              <a:gd name="adj" fmla="val 32345"/>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9" name="TextBox 8" hidden="1"/>
          <p:cNvSpPr txBox="1"/>
          <p:nvPr userDrawn="1"/>
        </p:nvSpPr>
        <p:spPr>
          <a:xfrm>
            <a:off x="589948" y="71420"/>
            <a:ext cx="928694" cy="646331"/>
          </a:xfrm>
          <a:prstGeom prst="rect">
            <a:avLst/>
          </a:prstGeom>
          <a:noFill/>
        </p:spPr>
        <p:txBody>
          <a:bodyPr wrap="square" rtlCol="0">
            <a:spAutoFit/>
          </a:bodyPr>
          <a:lstStyle/>
          <a:p>
            <a:pPr algn="ctr"/>
            <a:r>
              <a:rPr lang="en-US" altLang="zh-CN" sz="3600" b="1" dirty="0">
                <a:solidFill>
                  <a:schemeClr val="bg1"/>
                </a:solidFill>
                <a:latin typeface="Agency FB" pitchFamily="34" charset="0"/>
                <a:ea typeface="黑体" panose="02010609060101010101" pitchFamily="49" charset="-122"/>
              </a:rPr>
              <a:t>2016</a:t>
            </a:r>
            <a:endParaRPr lang="zh-CN" altLang="en-US" sz="3600" b="1" dirty="0">
              <a:solidFill>
                <a:schemeClr val="bg1"/>
              </a:solidFill>
              <a:latin typeface="Agency FB" pitchFamily="34" charset="0"/>
              <a:ea typeface="黑体" panose="02010609060101010101" pitchFamily="49" charset="-122"/>
            </a:endParaRPr>
          </a:p>
        </p:txBody>
      </p:sp>
      <p:pic>
        <p:nvPicPr>
          <p:cNvPr id="11" name="图片 10" descr="未标题-1.png" hidden="1"/>
          <p:cNvPicPr>
            <a:picLocks noChangeAspect="1"/>
          </p:cNvPicPr>
          <p:nvPr userDrawn="1"/>
        </p:nvPicPr>
        <p:blipFill>
          <a:blip r:embed="rId6" cstate="print"/>
          <a:stretch>
            <a:fillRect/>
          </a:stretch>
        </p:blipFill>
        <p:spPr>
          <a:xfrm>
            <a:off x="7692926" y="509980"/>
            <a:ext cx="1448630" cy="1663241"/>
          </a:xfrm>
          <a:prstGeom prst="rect">
            <a:avLst/>
          </a:prstGeom>
        </p:spPr>
      </p:pic>
      <p:pic>
        <p:nvPicPr>
          <p:cNvPr id="12" name="图片 11" descr="未标题-1.png" hidden="1"/>
          <p:cNvPicPr>
            <a:picLocks noChangeAspect="1"/>
          </p:cNvPicPr>
          <p:nvPr userDrawn="1"/>
        </p:nvPicPr>
        <p:blipFill>
          <a:blip r:embed="rId6" cstate="print"/>
          <a:stretch>
            <a:fillRect/>
          </a:stretch>
        </p:blipFill>
        <p:spPr>
          <a:xfrm>
            <a:off x="8481220" y="1851581"/>
            <a:ext cx="1448630" cy="1663241"/>
          </a:xfrm>
          <a:prstGeom prst="rect">
            <a:avLst/>
          </a:prstGeom>
        </p:spPr>
      </p:pic>
      <p:pic>
        <p:nvPicPr>
          <p:cNvPr id="13" name="图片 12" descr="未标题-1.png" hidden="1"/>
          <p:cNvPicPr>
            <a:picLocks noChangeAspect="1"/>
          </p:cNvPicPr>
          <p:nvPr userDrawn="1"/>
        </p:nvPicPr>
        <p:blipFill>
          <a:blip r:embed="rId6" cstate="print"/>
          <a:stretch>
            <a:fillRect/>
          </a:stretch>
        </p:blipFill>
        <p:spPr>
          <a:xfrm>
            <a:off x="7692925" y="3193183"/>
            <a:ext cx="1448630" cy="1663241"/>
          </a:xfrm>
          <a:prstGeom prst="rect">
            <a:avLst/>
          </a:prstGeom>
        </p:spPr>
      </p:pic>
      <p:pic>
        <p:nvPicPr>
          <p:cNvPr id="14" name="图片 13" descr="未标题-1.png" hidden="1"/>
          <p:cNvPicPr>
            <a:picLocks noChangeAspect="1"/>
          </p:cNvPicPr>
          <p:nvPr userDrawn="1"/>
        </p:nvPicPr>
        <p:blipFill>
          <a:blip r:embed="rId6" cstate="print"/>
          <a:stretch>
            <a:fillRect/>
          </a:stretch>
        </p:blipFill>
        <p:spPr>
          <a:xfrm>
            <a:off x="5328045" y="-831621"/>
            <a:ext cx="1448630" cy="1663241"/>
          </a:xfrm>
          <a:prstGeom prst="rect">
            <a:avLst/>
          </a:prstGeom>
        </p:spPr>
      </p:pic>
      <p:pic>
        <p:nvPicPr>
          <p:cNvPr id="15" name="图片 14" descr="未标题-1.png" hidden="1"/>
          <p:cNvPicPr>
            <a:picLocks noChangeAspect="1"/>
          </p:cNvPicPr>
          <p:nvPr userDrawn="1"/>
        </p:nvPicPr>
        <p:blipFill>
          <a:blip r:embed="rId6" cstate="print"/>
          <a:stretch>
            <a:fillRect/>
          </a:stretch>
        </p:blipFill>
        <p:spPr>
          <a:xfrm>
            <a:off x="6904632" y="-831621"/>
            <a:ext cx="1448630" cy="1663241"/>
          </a:xfrm>
          <a:prstGeom prst="rect">
            <a:avLst/>
          </a:prstGeom>
        </p:spPr>
      </p:pic>
      <p:pic>
        <p:nvPicPr>
          <p:cNvPr id="16" name="图片 15" descr="未标题-1.png" hidden="1"/>
          <p:cNvPicPr>
            <a:picLocks noChangeAspect="1"/>
          </p:cNvPicPr>
          <p:nvPr userDrawn="1"/>
        </p:nvPicPr>
        <p:blipFill>
          <a:blip r:embed="rId6" cstate="print"/>
          <a:stretch>
            <a:fillRect/>
          </a:stretch>
        </p:blipFill>
        <p:spPr>
          <a:xfrm>
            <a:off x="8481220" y="-831621"/>
            <a:ext cx="1448630" cy="1663241"/>
          </a:xfrm>
          <a:prstGeom prst="rect">
            <a:avLst/>
          </a:prstGeom>
        </p:spPr>
      </p:pic>
      <p:pic>
        <p:nvPicPr>
          <p:cNvPr id="17" name="图片 16" descr="未标题-1.png" hidden="1"/>
          <p:cNvPicPr>
            <a:picLocks noChangeAspect="1"/>
          </p:cNvPicPr>
          <p:nvPr userDrawn="1"/>
        </p:nvPicPr>
        <p:blipFill>
          <a:blip r:embed="rId7" cstate="print"/>
          <a:stretch>
            <a:fillRect/>
          </a:stretch>
        </p:blipFill>
        <p:spPr>
          <a:xfrm>
            <a:off x="6116339" y="501389"/>
            <a:ext cx="1448629" cy="1663240"/>
          </a:xfrm>
          <a:prstGeom prst="rect">
            <a:avLst/>
          </a:prstGeom>
        </p:spPr>
      </p:pic>
      <p:pic>
        <p:nvPicPr>
          <p:cNvPr id="18" name="图片 17" descr="未标题-1.png" hidden="1"/>
          <p:cNvPicPr>
            <a:picLocks noChangeAspect="1"/>
          </p:cNvPicPr>
          <p:nvPr userDrawn="1"/>
        </p:nvPicPr>
        <p:blipFill>
          <a:blip r:embed="rId8" cstate="print"/>
          <a:stretch>
            <a:fillRect/>
          </a:stretch>
        </p:blipFill>
        <p:spPr>
          <a:xfrm>
            <a:off x="6904633" y="1851581"/>
            <a:ext cx="1448628" cy="1663240"/>
          </a:xfrm>
          <a:prstGeom prst="rect">
            <a:avLst/>
          </a:prstGeom>
        </p:spPr>
      </p:pic>
      <p:sp>
        <p:nvSpPr>
          <p:cNvPr id="2" name="标题 1"/>
          <p:cNvSpPr>
            <a:spLocks noGrp="1"/>
          </p:cNvSpPr>
          <p:nvPr>
            <p:ph type="ctrTitle"/>
          </p:nvPr>
        </p:nvSpPr>
        <p:spPr>
          <a:xfrm>
            <a:off x="467995" y="1597819"/>
            <a:ext cx="5243522" cy="1473997"/>
          </a:xfrm>
        </p:spPr>
        <p:txBody>
          <a:bodyPr>
            <a:normAutofit/>
          </a:bodyPr>
          <a:lstStyle>
            <a:lvl1pPr algn="l">
              <a:defRPr sz="4400" b="1">
                <a:solidFill>
                  <a:schemeClr val="tx1">
                    <a:lumMod val="85000"/>
                    <a:lumOff val="15000"/>
                  </a:schemeClr>
                </a:solidFill>
                <a:effectLst/>
                <a:latin typeface="黑体" panose="02010609060101010101" pitchFamily="49" charset="-122"/>
                <a:ea typeface="黑体" panose="02010609060101010101" pitchFamily="49" charset="-122"/>
              </a:defRPr>
            </a:lvl1pPr>
          </a:lstStyle>
          <a:p>
            <a:r>
              <a:rPr lang="zh-CN" altLang="en-US" dirty="0"/>
              <a:t>单击此处编辑母版标题样式</a:t>
            </a:r>
          </a:p>
        </p:txBody>
      </p:sp>
      <p:sp>
        <p:nvSpPr>
          <p:cNvPr id="3" name="副标题 2"/>
          <p:cNvSpPr>
            <a:spLocks noGrp="1"/>
          </p:cNvSpPr>
          <p:nvPr>
            <p:ph type="subTitle" idx="1"/>
          </p:nvPr>
        </p:nvSpPr>
        <p:spPr>
          <a:xfrm>
            <a:off x="467995" y="3114688"/>
            <a:ext cx="4557722" cy="1314450"/>
          </a:xfr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lang="zh-CN" altLang="en-US" sz="1800" b="1" kern="1200" dirty="0" smtClean="0">
                <a:solidFill>
                  <a:srgbClr val="F1AF00"/>
                </a:solidFill>
                <a:latin typeface="黑体" panose="02010609060101010101" pitchFamily="49" charset="-122"/>
                <a:ea typeface="黑体" panose="02010609060101010101" pitchFamily="49" charset="-122"/>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hidden="1"/>
          <p:cNvSpPr>
            <a:spLocks noGrp="1"/>
          </p:cNvSpPr>
          <p:nvPr>
            <p:ph type="sldNum" sz="quarter" idx="12"/>
          </p:nvPr>
        </p:nvSpPr>
        <p:spPr/>
        <p:txBody>
          <a:bodyPr/>
          <a:lstStyle/>
          <a:p>
            <a:fld id="{F177599F-3A9F-4783-A43C-1D28D1DD9428}" type="slidenum">
              <a:rPr lang="zh-CN" altLang="en-US" smtClean="0"/>
              <a:t>‹#›</a:t>
            </a:fld>
            <a:endParaRPr lang="zh-CN" altLang="en-US"/>
          </a:p>
        </p:txBody>
      </p:sp>
      <p:pic>
        <p:nvPicPr>
          <p:cNvPr id="21" name="图片 20" descr="未标题-1.png" hidden="1"/>
          <p:cNvPicPr>
            <a:picLocks noChangeAspect="1"/>
          </p:cNvPicPr>
          <p:nvPr userDrawn="1"/>
        </p:nvPicPr>
        <p:blipFill>
          <a:blip r:embed="rId6" cstate="print"/>
          <a:stretch>
            <a:fillRect/>
          </a:stretch>
        </p:blipFill>
        <p:spPr>
          <a:xfrm>
            <a:off x="5328045" y="4551847"/>
            <a:ext cx="1448630" cy="1663241"/>
          </a:xfrm>
          <a:prstGeom prst="rect">
            <a:avLst/>
          </a:prstGeom>
        </p:spPr>
      </p:pic>
      <p:pic>
        <p:nvPicPr>
          <p:cNvPr id="22" name="图片 21" descr="LOGO-图透（高清）.png" hidden="1"/>
          <p:cNvPicPr>
            <a:picLocks noChangeAspect="1"/>
          </p:cNvPicPr>
          <p:nvPr userDrawn="1"/>
        </p:nvPicPr>
        <p:blipFill>
          <a:blip r:embed="rId9" cstate="print"/>
          <a:stretch>
            <a:fillRect/>
          </a:stretch>
        </p:blipFill>
        <p:spPr>
          <a:xfrm>
            <a:off x="6116339" y="3193183"/>
            <a:ext cx="1447200" cy="1667850"/>
          </a:xfrm>
          <a:prstGeom prst="rect">
            <a:avLst/>
          </a:prstGeom>
        </p:spPr>
      </p:pic>
      <p:pic>
        <p:nvPicPr>
          <p:cNvPr id="53" name="图片 52" descr="水中的倒影&#10;&#10;中度可信度描述已自动生成"/>
          <p:cNvPicPr>
            <a:picLocks noChangeAspect="1"/>
          </p:cNvPicPr>
          <p:nvPr userDrawn="1"/>
        </p:nvPicPr>
        <p:blipFill>
          <a:blip r:embed="rId10" cstate="print">
            <a:alphaModFix amt="20000"/>
            <a:extLst>
              <a:ext uri="{28A0092B-C50C-407E-A947-70E740481C1C}">
                <a14:useLocalDpi xmlns:a14="http://schemas.microsoft.com/office/drawing/2010/main" val="0"/>
              </a:ext>
            </a:extLst>
          </a:blip>
          <a:srcRect/>
          <a:stretch>
            <a:fillRect/>
          </a:stretch>
        </p:blipFill>
        <p:spPr>
          <a:xfrm>
            <a:off x="2809702" y="3117"/>
            <a:ext cx="6334298" cy="5137265"/>
          </a:xfrm>
          <a:prstGeom prst="rect">
            <a:avLst/>
          </a:prstGeom>
        </p:spPr>
      </p:pic>
      <p:pic>
        <p:nvPicPr>
          <p:cNvPr id="26" name="图片 25" descr="G:/成都交子期货/LOGO过渡期方案/PPT/图层-2.png图层-2"/>
          <p:cNvPicPr>
            <a:picLocks noChangeAspect="1"/>
          </p:cNvPicPr>
          <p:nvPr userDrawn="1"/>
        </p:nvPicPr>
        <p:blipFill>
          <a:blip r:embed="rId11"/>
          <a:srcRect l="6" r="6"/>
          <a:stretch>
            <a:fillRect/>
          </a:stretch>
        </p:blipFill>
        <p:spPr>
          <a:xfrm flipH="1">
            <a:off x="4237355" y="464185"/>
            <a:ext cx="4906645" cy="4679315"/>
          </a:xfrm>
          <a:prstGeom prst="rect">
            <a:avLst/>
          </a:prstGeom>
        </p:spPr>
      </p:pic>
      <p:pic>
        <p:nvPicPr>
          <p:cNvPr id="27" name="图片 26" descr="G:/成都交子期货/LOGO过渡期方案/源文件/交子期货LOGO2025-04/交子期货简称.png交子期货简称"/>
          <p:cNvPicPr>
            <a:picLocks noChangeAspect="1"/>
          </p:cNvPicPr>
          <p:nvPr userDrawn="1"/>
        </p:nvPicPr>
        <p:blipFill>
          <a:blip r:embed="rId12"/>
          <a:srcRect t="318" b="318"/>
          <a:stretch>
            <a:fillRect/>
          </a:stretch>
        </p:blipFill>
        <p:spPr>
          <a:xfrm>
            <a:off x="457200" y="267335"/>
            <a:ext cx="1522095" cy="38481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结语">
    <p:spTree>
      <p:nvGrpSpPr>
        <p:cNvPr id="1" name=""/>
        <p:cNvGrpSpPr/>
        <p:nvPr/>
      </p:nvGrpSpPr>
      <p:grpSpPr>
        <a:xfrm>
          <a:off x="0" y="0"/>
          <a:ext cx="0" cy="0"/>
          <a:chOff x="0" y="0"/>
          <a:chExt cx="0" cy="0"/>
        </a:xfrm>
      </p:grpSpPr>
      <p:pic>
        <p:nvPicPr>
          <p:cNvPr id="17" name="图片 16" descr="图片2"/>
          <p:cNvPicPr>
            <a:picLocks noChangeAspect="1"/>
          </p:cNvPicPr>
          <p:nvPr userDrawn="1"/>
        </p:nvPicPr>
        <p:blipFill>
          <a:blip r:embed="rId2"/>
          <a:stretch>
            <a:fillRect/>
          </a:stretch>
        </p:blipFill>
        <p:spPr>
          <a:xfrm>
            <a:off x="0" y="-22860"/>
            <a:ext cx="9189085" cy="5166360"/>
          </a:xfrm>
          <a:prstGeom prst="rect">
            <a:avLst/>
          </a:prstGeom>
        </p:spPr>
      </p:pic>
      <p:grpSp>
        <p:nvGrpSpPr>
          <p:cNvPr id="6" name="组合 5"/>
          <p:cNvGrpSpPr/>
          <p:nvPr userDrawn="1"/>
        </p:nvGrpSpPr>
        <p:grpSpPr>
          <a:xfrm>
            <a:off x="0" y="142858"/>
            <a:ext cx="2497822" cy="428628"/>
            <a:chOff x="0" y="2857502"/>
            <a:chExt cx="2497822" cy="428628"/>
          </a:xfrm>
          <a:effectLst>
            <a:outerShdw blurRad="50800" dist="38100" algn="l" rotWithShape="0">
              <a:prstClr val="black">
                <a:alpha val="40000"/>
              </a:prstClr>
            </a:outerShdw>
          </a:effectLst>
        </p:grpSpPr>
        <p:sp>
          <p:nvSpPr>
            <p:cNvPr id="7" name="矩形 6"/>
            <p:cNvSpPr/>
            <p:nvPr/>
          </p:nvSpPr>
          <p:spPr>
            <a:xfrm>
              <a:off x="0" y="2857502"/>
              <a:ext cx="1785918" cy="428628"/>
            </a:xfrm>
            <a:prstGeom prst="rect">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8" name="直角三角形 7"/>
            <p:cNvSpPr/>
            <p:nvPr/>
          </p:nvSpPr>
          <p:spPr>
            <a:xfrm>
              <a:off x="1785918" y="2857502"/>
              <a:ext cx="428400" cy="428628"/>
            </a:xfrm>
            <a:prstGeom prst="rtTriangle">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9" name="组合 7"/>
            <p:cNvGrpSpPr/>
            <p:nvPr/>
          </p:nvGrpSpPr>
          <p:grpSpPr>
            <a:xfrm>
              <a:off x="1928794" y="2857502"/>
              <a:ext cx="569028" cy="428628"/>
              <a:chOff x="2073356" y="2857502"/>
              <a:chExt cx="569028" cy="428628"/>
            </a:xfrm>
            <a:solidFill>
              <a:srgbClr val="F1AF00"/>
            </a:solidFill>
          </p:grpSpPr>
          <p:sp>
            <p:nvSpPr>
              <p:cNvPr id="10" name="斜纹 4"/>
              <p:cNvSpPr/>
              <p:nvPr/>
            </p:nvSpPr>
            <p:spPr>
              <a:xfrm rot="5400000">
                <a:off x="2073356" y="2857502"/>
                <a:ext cx="428628" cy="428628"/>
              </a:xfrm>
              <a:prstGeom prst="diagStripe">
                <a:avLst>
                  <a:gd name="adj" fmla="val 6744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11" name="直角三角形 10"/>
              <p:cNvSpPr/>
              <p:nvPr/>
            </p:nvSpPr>
            <p:spPr>
              <a:xfrm>
                <a:off x="2501984" y="3145730"/>
                <a:ext cx="140400" cy="140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 name="标题 1" hidden="1"/>
          <p:cNvSpPr>
            <a:spLocks noGrp="1"/>
          </p:cNvSpPr>
          <p:nvPr>
            <p:ph type="title" hasCustomPrompt="1"/>
          </p:nvPr>
        </p:nvSpPr>
        <p:spPr>
          <a:xfrm>
            <a:off x="71406" y="142858"/>
            <a:ext cx="1928826" cy="428628"/>
          </a:xfrm>
        </p:spPr>
        <p:txBody>
          <a:bodyPr>
            <a:normAutofit/>
          </a:bodyPr>
          <a:lstStyle>
            <a:lvl1pPr>
              <a:defRPr sz="1800">
                <a:latin typeface="Agency FB" pitchFamily="34" charset="0"/>
              </a:defRPr>
            </a:lvl1pPr>
          </a:lstStyle>
          <a:p>
            <a:r>
              <a:rPr lang="zh-CN" altLang="en-US" dirty="0"/>
              <a:t>结语</a:t>
            </a:r>
            <a:r>
              <a:rPr lang="en-US" altLang="zh-CN" dirty="0"/>
              <a:t>\CONCLUSION</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
        <p:nvSpPr>
          <p:cNvPr id="16" name="内容占位符 2"/>
          <p:cNvSpPr>
            <a:spLocks noGrp="1"/>
          </p:cNvSpPr>
          <p:nvPr>
            <p:ph idx="1"/>
          </p:nvPr>
        </p:nvSpPr>
        <p:spPr>
          <a:xfrm>
            <a:off x="457200" y="785800"/>
            <a:ext cx="8229600" cy="3808823"/>
          </a:xfrm>
        </p:spPr>
        <p:txBody>
          <a:bodyPr/>
          <a:lstStyle/>
          <a:p>
            <a:pPr lvl="0"/>
            <a:r>
              <a:rPr lang="zh-CN" altLang="en-US"/>
              <a:t>单击此处编辑母版文本样式</a:t>
            </a:r>
          </a:p>
        </p:txBody>
      </p:sp>
      <p:pic>
        <p:nvPicPr>
          <p:cNvPr id="4098" name="Picture 2" hidden="1"/>
          <p:cNvPicPr>
            <a:picLocks noChangeAspect="1" noChangeArrowheads="1"/>
          </p:cNvPicPr>
          <p:nvPr userDrawn="1"/>
        </p:nvPicPr>
        <p:blipFill>
          <a:blip r:embed="rId3" cstate="print"/>
          <a:srcRect/>
          <a:stretch>
            <a:fillRect/>
          </a:stretch>
        </p:blipFill>
        <p:spPr bwMode="auto">
          <a:xfrm>
            <a:off x="71406" y="142858"/>
            <a:ext cx="1987550"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solidFill>
            <a:srgbClr val="F1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8" name="矩形 17"/>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pic>
        <p:nvPicPr>
          <p:cNvPr id="12" name="Picture 2"/>
          <p:cNvPicPr>
            <a:picLocks noChangeAspect="1" noChangeArrowheads="1"/>
          </p:cNvPicPr>
          <p:nvPr userDrawn="1"/>
        </p:nvPicPr>
        <p:blipFill>
          <a:blip r:embed="rId4" cstate="print"/>
          <a:srcRect/>
          <a:stretch>
            <a:fillRect/>
          </a:stretch>
        </p:blipFill>
        <p:spPr bwMode="auto">
          <a:xfrm>
            <a:off x="-32" y="142858"/>
            <a:ext cx="1987550" cy="444500"/>
          </a:xfrm>
          <a:prstGeom prst="rect">
            <a:avLst/>
          </a:prstGeom>
          <a:noFill/>
          <a:ln w="9525">
            <a:noFill/>
            <a:miter lim="800000"/>
            <a:headEnd/>
            <a:tailEnd/>
          </a:ln>
          <a:effectLst/>
        </p:spPr>
      </p:pic>
      <p:pic>
        <p:nvPicPr>
          <p:cNvPr id="13" name="图片 12" descr="图层5"/>
          <p:cNvPicPr>
            <a:picLocks noChangeAspect="1"/>
          </p:cNvPicPr>
          <p:nvPr userDrawn="1"/>
        </p:nvPicPr>
        <p:blipFill>
          <a:blip r:embed="rId5"/>
          <a:stretch>
            <a:fillRect/>
          </a:stretch>
        </p:blipFill>
        <p:spPr>
          <a:xfrm>
            <a:off x="7604125" y="132398"/>
            <a:ext cx="1222375" cy="441960"/>
          </a:xfrm>
          <a:prstGeom prst="rect">
            <a:avLst/>
          </a:prstGeom>
        </p:spPr>
      </p:pic>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结束">
    <p:spTree>
      <p:nvGrpSpPr>
        <p:cNvPr id="1" name=""/>
        <p:cNvGrpSpPr/>
        <p:nvPr/>
      </p:nvGrpSpPr>
      <p:grpSpPr>
        <a:xfrm>
          <a:off x="0" y="0"/>
          <a:ext cx="0" cy="0"/>
          <a:chOff x="0" y="0"/>
          <a:chExt cx="0" cy="0"/>
        </a:xfrm>
      </p:grpSpPr>
      <p:pic>
        <p:nvPicPr>
          <p:cNvPr id="11" name="图片 10"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grpSp>
        <p:nvGrpSpPr>
          <p:cNvPr id="2" name="组合 18" hidden="1"/>
          <p:cNvGrpSpPr/>
          <p:nvPr userDrawn="1"/>
        </p:nvGrpSpPr>
        <p:grpSpPr>
          <a:xfrm>
            <a:off x="2905253" y="640800"/>
            <a:ext cx="1595309" cy="1917814"/>
            <a:chOff x="3071802" y="1428742"/>
            <a:chExt cx="1595309" cy="1917814"/>
          </a:xfrm>
        </p:grpSpPr>
        <p:pic>
          <p:nvPicPr>
            <p:cNvPr id="10" name="图片 9" descr="未标题-1.png"/>
            <p:cNvPicPr>
              <a:picLocks noChangeAspect="1"/>
            </p:cNvPicPr>
            <p:nvPr userDrawn="1"/>
          </p:nvPicPr>
          <p:blipFill>
            <a:blip r:embed="rId3" cstate="print"/>
            <a:stretch>
              <a:fillRect/>
            </a:stretch>
          </p:blipFill>
          <p:spPr>
            <a:xfrm>
              <a:off x="3071802" y="1428742"/>
              <a:ext cx="1448630" cy="1663241"/>
            </a:xfrm>
            <a:prstGeom prst="rect">
              <a:avLst/>
            </a:prstGeom>
          </p:spPr>
        </p:pic>
        <p:sp>
          <p:nvSpPr>
            <p:cNvPr id="17" name="TextBox 16"/>
            <p:cNvSpPr txBox="1"/>
            <p:nvPr userDrawn="1"/>
          </p:nvSpPr>
          <p:spPr>
            <a:xfrm>
              <a:off x="3071802" y="1561452"/>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谢</a:t>
              </a:r>
            </a:p>
          </p:txBody>
        </p:sp>
      </p:grpSp>
      <p:grpSp>
        <p:nvGrpSpPr>
          <p:cNvPr id="3" name="组合 26" hidden="1"/>
          <p:cNvGrpSpPr/>
          <p:nvPr userDrawn="1"/>
        </p:nvGrpSpPr>
        <p:grpSpPr>
          <a:xfrm>
            <a:off x="4619765" y="640800"/>
            <a:ext cx="1738185" cy="1856542"/>
            <a:chOff x="4786314" y="1500180"/>
            <a:chExt cx="1738185" cy="1856542"/>
          </a:xfrm>
        </p:grpSpPr>
        <p:pic>
          <p:nvPicPr>
            <p:cNvPr id="22" name="图片 21" descr="未标题-1.png"/>
            <p:cNvPicPr>
              <a:picLocks noChangeAspect="1"/>
            </p:cNvPicPr>
            <p:nvPr userDrawn="1"/>
          </p:nvPicPr>
          <p:blipFill>
            <a:blip r:embed="rId3" cstate="print"/>
            <a:stretch>
              <a:fillRect/>
            </a:stretch>
          </p:blipFill>
          <p:spPr>
            <a:xfrm>
              <a:off x="4786314" y="1500180"/>
              <a:ext cx="1448630" cy="1663241"/>
            </a:xfrm>
            <a:prstGeom prst="rect">
              <a:avLst/>
            </a:prstGeom>
          </p:spPr>
        </p:pic>
        <p:sp>
          <p:nvSpPr>
            <p:cNvPr id="23" name="TextBox 22"/>
            <p:cNvSpPr txBox="1"/>
            <p:nvPr userDrawn="1"/>
          </p:nvSpPr>
          <p:spPr>
            <a:xfrm>
              <a:off x="4929190" y="1571618"/>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观</a:t>
              </a:r>
            </a:p>
          </p:txBody>
        </p:sp>
      </p:grpSp>
      <p:grpSp>
        <p:nvGrpSpPr>
          <p:cNvPr id="4" name="组合 23" hidden="1"/>
          <p:cNvGrpSpPr/>
          <p:nvPr userDrawn="1"/>
        </p:nvGrpSpPr>
        <p:grpSpPr>
          <a:xfrm>
            <a:off x="6477153" y="640800"/>
            <a:ext cx="1809623" cy="1856542"/>
            <a:chOff x="1214414" y="1285866"/>
            <a:chExt cx="1809623" cy="1856542"/>
          </a:xfrm>
        </p:grpSpPr>
        <p:pic>
          <p:nvPicPr>
            <p:cNvPr id="25" name="图片 24" descr="未标题-1.png"/>
            <p:cNvPicPr>
              <a:picLocks noChangeAspect="1"/>
            </p:cNvPicPr>
            <p:nvPr userDrawn="1"/>
          </p:nvPicPr>
          <p:blipFill>
            <a:blip r:embed="rId3" cstate="print"/>
            <a:stretch>
              <a:fillRect/>
            </a:stretch>
          </p:blipFill>
          <p:spPr>
            <a:xfrm>
              <a:off x="1214414" y="1285866"/>
              <a:ext cx="1448630" cy="1663241"/>
            </a:xfrm>
            <a:prstGeom prst="rect">
              <a:avLst/>
            </a:prstGeom>
          </p:spPr>
        </p:pic>
        <p:sp>
          <p:nvSpPr>
            <p:cNvPr id="26" name="TextBox 25"/>
            <p:cNvSpPr txBox="1"/>
            <p:nvPr userDrawn="1"/>
          </p:nvSpPr>
          <p:spPr>
            <a:xfrm>
              <a:off x="1428728" y="1357304"/>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看</a:t>
              </a:r>
            </a:p>
          </p:txBody>
        </p:sp>
      </p:grpSp>
      <p:grpSp>
        <p:nvGrpSpPr>
          <p:cNvPr id="5" name="组合 27" hidden="1"/>
          <p:cNvGrpSpPr/>
          <p:nvPr userDrawn="1"/>
        </p:nvGrpSpPr>
        <p:grpSpPr>
          <a:xfrm>
            <a:off x="1190741" y="640800"/>
            <a:ext cx="1595309" cy="1917814"/>
            <a:chOff x="3071802" y="1428742"/>
            <a:chExt cx="1595309" cy="1917814"/>
          </a:xfrm>
        </p:grpSpPr>
        <p:pic>
          <p:nvPicPr>
            <p:cNvPr id="29" name="图片 28" descr="未标题-1.png"/>
            <p:cNvPicPr>
              <a:picLocks noChangeAspect="1"/>
            </p:cNvPicPr>
            <p:nvPr userDrawn="1"/>
          </p:nvPicPr>
          <p:blipFill>
            <a:blip r:embed="rId3" cstate="print"/>
            <a:stretch>
              <a:fillRect/>
            </a:stretch>
          </p:blipFill>
          <p:spPr>
            <a:xfrm>
              <a:off x="3071802" y="1428742"/>
              <a:ext cx="1448630" cy="1663241"/>
            </a:xfrm>
            <a:prstGeom prst="rect">
              <a:avLst/>
            </a:prstGeom>
          </p:spPr>
        </p:pic>
        <p:sp>
          <p:nvSpPr>
            <p:cNvPr id="30" name="TextBox 29"/>
            <p:cNvSpPr txBox="1"/>
            <p:nvPr userDrawn="1"/>
          </p:nvSpPr>
          <p:spPr>
            <a:xfrm>
              <a:off x="3071802" y="1561452"/>
              <a:ext cx="1595309" cy="1785104"/>
            </a:xfrm>
            <a:prstGeom prst="rect">
              <a:avLst/>
            </a:prstGeom>
            <a:noFill/>
          </p:spPr>
          <p:txBody>
            <a:bodyPr wrap="none" rtlCol="0">
              <a:spAutoFit/>
            </a:bodyPr>
            <a:lstStyle/>
            <a:p>
              <a:r>
                <a:rPr lang="zh-CN" altLang="en-US" sz="11000" b="1" dirty="0">
                  <a:solidFill>
                    <a:schemeClr val="bg1"/>
                  </a:solidFill>
                  <a:latin typeface="黑体" panose="02010609060101010101" pitchFamily="49" charset="-122"/>
                  <a:ea typeface="黑体" panose="02010609060101010101" pitchFamily="49" charset="-122"/>
                </a:rPr>
                <a:t>谢</a:t>
              </a:r>
            </a:p>
          </p:txBody>
        </p:sp>
      </p:grpSp>
      <p:cxnSp>
        <p:nvCxnSpPr>
          <p:cNvPr id="18" name="直接连接符 17"/>
          <p:cNvCxnSpPr/>
          <p:nvPr userDrawn="1"/>
        </p:nvCxnSpPr>
        <p:spPr>
          <a:xfrm>
            <a:off x="0" y="2643188"/>
            <a:ext cx="9144000" cy="1588"/>
          </a:xfrm>
          <a:prstGeom prst="line">
            <a:avLst/>
          </a:prstGeom>
          <a:ln>
            <a:solidFill>
              <a:srgbClr val="F1AF00"/>
            </a:solidFill>
          </a:ln>
        </p:spPr>
        <p:style>
          <a:lnRef idx="1">
            <a:schemeClr val="accent1"/>
          </a:lnRef>
          <a:fillRef idx="0">
            <a:schemeClr val="accent1"/>
          </a:fillRef>
          <a:effectRef idx="0">
            <a:schemeClr val="accent1"/>
          </a:effectRef>
          <a:fontRef idx="minor">
            <a:schemeClr val="tx1"/>
          </a:fontRef>
        </p:style>
      </p:cxnSp>
      <p:sp>
        <p:nvSpPr>
          <p:cNvPr id="28" name="矩形 27"/>
          <p:cNvSpPr/>
          <p:nvPr userDrawn="1"/>
        </p:nvSpPr>
        <p:spPr>
          <a:xfrm>
            <a:off x="0" y="5097780"/>
            <a:ext cx="9178925" cy="76200"/>
          </a:xfrm>
          <a:prstGeom prst="rect">
            <a:avLst/>
          </a:pr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3" name="TextBox 32"/>
          <p:cNvSpPr txBox="1"/>
          <p:nvPr userDrawn="1"/>
        </p:nvSpPr>
        <p:spPr>
          <a:xfrm>
            <a:off x="2964645" y="2857502"/>
            <a:ext cx="3214710" cy="923330"/>
          </a:xfrm>
          <a:prstGeom prst="rect">
            <a:avLst/>
          </a:prstGeom>
          <a:noFill/>
        </p:spPr>
        <p:txBody>
          <a:bodyPr wrap="square" rtlCol="0">
            <a:spAutoFit/>
          </a:bodyPr>
          <a:lstStyle/>
          <a:p>
            <a:pPr algn="ctr"/>
            <a:r>
              <a:rPr lang="en-US" altLang="zh-CN" sz="5400" b="1" dirty="0">
                <a:solidFill>
                  <a:schemeClr val="tx1">
                    <a:lumMod val="75000"/>
                    <a:lumOff val="25000"/>
                  </a:schemeClr>
                </a:solidFill>
                <a:latin typeface="黑体" panose="02010609060101010101" pitchFamily="49" charset="-122"/>
                <a:ea typeface="黑体" panose="02010609060101010101" pitchFamily="49" charset="-122"/>
              </a:rPr>
              <a:t>THANKS</a:t>
            </a:r>
            <a:endParaRPr lang="zh-CN" altLang="en-US" sz="5400" b="1" dirty="0">
              <a:solidFill>
                <a:schemeClr val="tx1">
                  <a:lumMod val="75000"/>
                  <a:lumOff val="25000"/>
                </a:schemeClr>
              </a:solidFill>
              <a:latin typeface="黑体" panose="02010609060101010101" pitchFamily="49" charset="-122"/>
              <a:ea typeface="黑体" panose="02010609060101010101" pitchFamily="49" charset="-122"/>
            </a:endParaRPr>
          </a:p>
        </p:txBody>
      </p:sp>
      <p:pic>
        <p:nvPicPr>
          <p:cNvPr id="7" name="图片 6" descr="全称"/>
          <p:cNvPicPr>
            <a:picLocks noChangeAspect="1"/>
          </p:cNvPicPr>
          <p:nvPr userDrawn="1"/>
        </p:nvPicPr>
        <p:blipFill>
          <a:blip r:embed="rId4"/>
          <a:stretch>
            <a:fillRect/>
          </a:stretch>
        </p:blipFill>
        <p:spPr>
          <a:xfrm>
            <a:off x="3226753" y="4449445"/>
            <a:ext cx="2690495" cy="328930"/>
          </a:xfrm>
          <a:prstGeom prst="rect">
            <a:avLst/>
          </a:prstGeom>
        </p:spPr>
      </p:pic>
      <p:sp>
        <p:nvSpPr>
          <p:cNvPr id="9" name="TextBox 32"/>
          <p:cNvSpPr txBox="1"/>
          <p:nvPr userDrawn="1"/>
        </p:nvSpPr>
        <p:spPr>
          <a:xfrm>
            <a:off x="2964645" y="1380492"/>
            <a:ext cx="3214710" cy="922020"/>
          </a:xfrm>
          <a:prstGeom prst="rect">
            <a:avLst/>
          </a:prstGeom>
          <a:noFill/>
        </p:spPr>
        <p:txBody>
          <a:bodyPr wrap="square" rtlCol="0">
            <a:spAutoFit/>
          </a:bodyPr>
          <a:lstStyle/>
          <a:p>
            <a:pPr algn="ctr"/>
            <a:r>
              <a:rPr lang="zh-CN" altLang="en-US" sz="5400" b="1" dirty="0">
                <a:solidFill>
                  <a:schemeClr val="tx1">
                    <a:lumMod val="75000"/>
                    <a:lumOff val="25000"/>
                  </a:schemeClr>
                </a:solidFill>
                <a:latin typeface="黑体" panose="02010609060101010101" pitchFamily="49" charset="-122"/>
                <a:ea typeface="黑体" panose="02010609060101010101" pitchFamily="49" charset="-122"/>
              </a:rPr>
              <a:t>感谢聆听</a:t>
            </a:r>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前言">
    <p:spTree>
      <p:nvGrpSpPr>
        <p:cNvPr id="1" name=""/>
        <p:cNvGrpSpPr/>
        <p:nvPr/>
      </p:nvGrpSpPr>
      <p:grpSpPr>
        <a:xfrm>
          <a:off x="0" y="0"/>
          <a:ext cx="0" cy="0"/>
          <a:chOff x="0" y="0"/>
          <a:chExt cx="0" cy="0"/>
        </a:xfrm>
      </p:grpSpPr>
      <p:pic>
        <p:nvPicPr>
          <p:cNvPr id="15" name="图片 14"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sp>
        <p:nvSpPr>
          <p:cNvPr id="2" name="标题 1" hidden="1"/>
          <p:cNvSpPr>
            <a:spLocks noGrp="1"/>
          </p:cNvSpPr>
          <p:nvPr>
            <p:ph type="title" hasCustomPrompt="1"/>
          </p:nvPr>
        </p:nvSpPr>
        <p:spPr>
          <a:xfrm>
            <a:off x="71406" y="142858"/>
            <a:ext cx="1714512" cy="428628"/>
          </a:xfrm>
        </p:spPr>
        <p:txBody>
          <a:bodyPr>
            <a:normAutofit/>
          </a:bodyPr>
          <a:lstStyle>
            <a:lvl1pPr>
              <a:defRPr sz="1800">
                <a:latin typeface="Agency FB" pitchFamily="34" charset="0"/>
              </a:defRPr>
            </a:lvl1pPr>
          </a:lstStyle>
          <a:p>
            <a:r>
              <a:rPr lang="zh-CN" altLang="en-US" dirty="0"/>
              <a:t>前言</a:t>
            </a:r>
            <a:r>
              <a:rPr lang="en-US" altLang="zh-CN" dirty="0"/>
              <a:t>\PREFACE</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
        <p:nvSpPr>
          <p:cNvPr id="16" name="内容占位符 2"/>
          <p:cNvSpPr>
            <a:spLocks noGrp="1"/>
          </p:cNvSpPr>
          <p:nvPr>
            <p:ph idx="1"/>
          </p:nvPr>
        </p:nvSpPr>
        <p:spPr>
          <a:xfrm>
            <a:off x="457200" y="785800"/>
            <a:ext cx="8229600" cy="3808823"/>
          </a:xfrm>
        </p:spPr>
        <p:txBody>
          <a:bodyPr/>
          <a:lstStyle/>
          <a:p>
            <a:pPr lvl="0"/>
            <a:r>
              <a:rPr lang="zh-CN" altLang="en-US"/>
              <a:t>单击此处编辑母版文本样式</a:t>
            </a:r>
          </a:p>
        </p:txBody>
      </p:sp>
      <p:pic>
        <p:nvPicPr>
          <p:cNvPr id="2050" name="Picture 2" hidden="1"/>
          <p:cNvPicPr>
            <a:picLocks noChangeAspect="1" noChangeArrowheads="1"/>
          </p:cNvPicPr>
          <p:nvPr userDrawn="1"/>
        </p:nvPicPr>
        <p:blipFill>
          <a:blip r:embed="rId3" cstate="print"/>
          <a:srcRect/>
          <a:stretch>
            <a:fillRect/>
          </a:stretch>
        </p:blipFill>
        <p:spPr bwMode="auto">
          <a:xfrm>
            <a:off x="71406" y="142858"/>
            <a:ext cx="1774825"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gradFill>
            <a:gsLst>
              <a:gs pos="7000">
                <a:srgbClr val="FFFFFF">
                  <a:lumMod val="0"/>
                  <a:lumOff val="100000"/>
                  <a:alpha val="0"/>
                </a:srgbClr>
              </a:gs>
              <a:gs pos="100000">
                <a:srgbClr val="899BC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7" name="矩形 16"/>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55526"/>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4" name="图片 13" descr="G:/成都交子期货/LOGO过渡期方案/源文件/交子期货LOGO2025-04/交子期货简称.png交子期货简称"/>
          <p:cNvPicPr>
            <a:picLocks noChangeAspect="1"/>
          </p:cNvPicPr>
          <p:nvPr userDrawn="1"/>
        </p:nvPicPr>
        <p:blipFill>
          <a:blip r:embed="rId4"/>
          <a:srcRect t="318" b="318"/>
          <a:stretch>
            <a:fillRect/>
          </a:stretch>
        </p:blipFill>
        <p:spPr>
          <a:xfrm>
            <a:off x="7296214" y="98572"/>
            <a:ext cx="1522095" cy="384810"/>
          </a:xfrm>
          <a:prstGeom prst="rect">
            <a:avLst/>
          </a:prstGeom>
        </p:spPr>
      </p:pic>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目录">
    <p:spTree>
      <p:nvGrpSpPr>
        <p:cNvPr id="1" name=""/>
        <p:cNvGrpSpPr/>
        <p:nvPr/>
      </p:nvGrpSpPr>
      <p:grpSpPr>
        <a:xfrm>
          <a:off x="0" y="0"/>
          <a:ext cx="0" cy="0"/>
          <a:chOff x="0" y="0"/>
          <a:chExt cx="0" cy="0"/>
        </a:xfrm>
      </p:grpSpPr>
      <p:pic>
        <p:nvPicPr>
          <p:cNvPr id="20" name="图片 19"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sp>
        <p:nvSpPr>
          <p:cNvPr id="2" name="标题 1" hidden="1"/>
          <p:cNvSpPr>
            <a:spLocks noGrp="1"/>
          </p:cNvSpPr>
          <p:nvPr>
            <p:ph type="title" hasCustomPrompt="1"/>
          </p:nvPr>
        </p:nvSpPr>
        <p:spPr>
          <a:xfrm>
            <a:off x="71406" y="142858"/>
            <a:ext cx="1714512" cy="428628"/>
          </a:xfrm>
        </p:spPr>
        <p:txBody>
          <a:bodyPr>
            <a:normAutofit/>
          </a:bodyPr>
          <a:lstStyle>
            <a:lvl1pPr>
              <a:defRPr sz="1800">
                <a:latin typeface="Agency FB" pitchFamily="34" charset="0"/>
              </a:defRPr>
            </a:lvl1pPr>
          </a:lstStyle>
          <a:p>
            <a:r>
              <a:rPr lang="zh-CN" altLang="en-US" dirty="0"/>
              <a:t>目录</a:t>
            </a:r>
            <a:r>
              <a:rPr lang="en-US" altLang="zh-CN" dirty="0"/>
              <a:t>\CONTENTS</a:t>
            </a:r>
            <a:endParaRPr lang="zh-CN" altLang="en-US" dirty="0"/>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pic>
        <p:nvPicPr>
          <p:cNvPr id="16" name="Picture 3" hidden="1"/>
          <p:cNvPicPr>
            <a:picLocks noChangeAspect="1" noChangeArrowheads="1"/>
          </p:cNvPicPr>
          <p:nvPr userDrawn="1"/>
        </p:nvPicPr>
        <p:blipFill>
          <a:blip r:embed="rId3" cstate="print"/>
          <a:srcRect/>
          <a:stretch>
            <a:fillRect/>
          </a:stretch>
        </p:blipFill>
        <p:spPr bwMode="auto">
          <a:xfrm>
            <a:off x="71406" y="142858"/>
            <a:ext cx="1774825" cy="444500"/>
          </a:xfrm>
          <a:prstGeom prst="rect">
            <a:avLst/>
          </a:prstGeom>
          <a:noFill/>
          <a:ln w="9525">
            <a:noFill/>
            <a:miter lim="800000"/>
            <a:headEnd/>
            <a:tailEnd/>
          </a:ln>
          <a:effectLst/>
        </p:spPr>
      </p:pic>
      <p:sp>
        <p:nvSpPr>
          <p:cNvPr id="28" name="矩形 27"/>
          <p:cNvSpPr/>
          <p:nvPr userDrawn="1"/>
        </p:nvSpPr>
        <p:spPr>
          <a:xfrm>
            <a:off x="0" y="5061585"/>
            <a:ext cx="6331585" cy="100965"/>
          </a:xfrm>
          <a:prstGeom prst="rect">
            <a:avLst/>
          </a:pr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7" name="矩形 16"/>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55526"/>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3" name="图片 12" descr="G:/成都交子期货/LOGO过渡期方案/源文件/交子期货LOGO2025-04/交子期货简称.png交子期货简称"/>
          <p:cNvPicPr>
            <a:picLocks noChangeAspect="1"/>
          </p:cNvPicPr>
          <p:nvPr userDrawn="1"/>
        </p:nvPicPr>
        <p:blipFill>
          <a:blip r:embed="rId4"/>
          <a:srcRect t="318" b="318"/>
          <a:stretch>
            <a:fillRect/>
          </a:stretch>
        </p:blipFill>
        <p:spPr>
          <a:xfrm>
            <a:off x="7296214" y="98572"/>
            <a:ext cx="1522095" cy="384810"/>
          </a:xfrm>
          <a:prstGeom prst="rect">
            <a:avLst/>
          </a:prstGeom>
        </p:spPr>
      </p:pic>
    </p:spTree>
  </p:cSld>
  <p:clrMapOvr>
    <a:masterClrMapping/>
  </p:clrMapOvr>
  <p:transition>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节标题">
    <p:spTree>
      <p:nvGrpSpPr>
        <p:cNvPr id="1" name=""/>
        <p:cNvGrpSpPr/>
        <p:nvPr/>
      </p:nvGrpSpPr>
      <p:grpSpPr>
        <a:xfrm>
          <a:off x="0" y="0"/>
          <a:ext cx="0" cy="0"/>
          <a:chOff x="0" y="0"/>
          <a:chExt cx="0" cy="0"/>
        </a:xfrm>
      </p:grpSpPr>
      <p:pic>
        <p:nvPicPr>
          <p:cNvPr id="14" name="图片 13" descr="背景图案&#10;&#10;描述已自动生成"/>
          <p:cNvPicPr>
            <a:picLocks noChangeAspect="1"/>
          </p:cNvPicPr>
          <p:nvPr userDrawn="1"/>
        </p:nvPicPr>
        <p:blipFill>
          <a:blip r:embed="rId2" cstate="print">
            <a:alphaModFix amt="48000"/>
            <a:extLst>
              <a:ext uri="{28A0092B-C50C-407E-A947-70E740481C1C}">
                <a14:useLocalDpi xmlns:a14="http://schemas.microsoft.com/office/drawing/2010/main" val="0"/>
              </a:ext>
            </a:extLst>
          </a:blip>
          <a:srcRect/>
          <a:stretch>
            <a:fillRect/>
          </a:stretch>
        </p:blipFill>
        <p:spPr>
          <a:xfrm>
            <a:off x="635" y="-635"/>
            <a:ext cx="9142730" cy="5163185"/>
          </a:xfrm>
          <a:prstGeom prst="rect">
            <a:avLst/>
          </a:prstGeom>
        </p:spPr>
      </p:pic>
      <p:pic>
        <p:nvPicPr>
          <p:cNvPr id="18" name="图片 17" descr="123.png"/>
          <p:cNvPicPr>
            <a:picLocks noChangeAspect="1"/>
          </p:cNvPicPr>
          <p:nvPr userDrawn="1"/>
        </p:nvPicPr>
        <p:blipFill>
          <a:blip r:embed="rId3" cstate="print"/>
          <a:srcRect l="16174"/>
          <a:stretch>
            <a:fillRect/>
          </a:stretch>
        </p:blipFill>
        <p:spPr>
          <a:xfrm>
            <a:off x="635" y="0"/>
            <a:ext cx="2962275" cy="5144135"/>
          </a:xfrm>
          <a:prstGeom prst="rect">
            <a:avLst/>
          </a:prstGeom>
        </p:spPr>
      </p:pic>
      <p:pic>
        <p:nvPicPr>
          <p:cNvPr id="8" name="Picture 2" descr="http://pic62.nipic.com/file/20150317/20317067_161109480000_2.jpg" hidden="1"/>
          <p:cNvPicPr>
            <a:picLocks noChangeAspect="1" noChangeArrowheads="1"/>
          </p:cNvPicPr>
          <p:nvPr userDrawn="1"/>
        </p:nvPicPr>
        <p:blipFill>
          <a:blip r:embed="rId4" cstate="print">
            <a:duotone>
              <a:schemeClr val="bg2">
                <a:shade val="45000"/>
                <a:satMod val="135000"/>
              </a:schemeClr>
              <a:prstClr val="white"/>
            </a:duotone>
            <a:lum/>
          </a:blip>
          <a:srcRect l="1807" t="69817" r="51373" b="3846"/>
          <a:stretch>
            <a:fillRect/>
          </a:stretch>
        </p:blipFill>
        <p:spPr bwMode="auto">
          <a:xfrm>
            <a:off x="0" y="0"/>
            <a:ext cx="9144000" cy="5143501"/>
          </a:xfrm>
          <a:prstGeom prst="rect">
            <a:avLst/>
          </a:prstGeom>
          <a:noFill/>
        </p:spPr>
      </p:pic>
      <p:cxnSp>
        <p:nvCxnSpPr>
          <p:cNvPr id="16" name="直接连接符 15"/>
          <p:cNvCxnSpPr/>
          <p:nvPr userDrawn="1"/>
        </p:nvCxnSpPr>
        <p:spPr>
          <a:xfrm>
            <a:off x="2304000" y="2143122"/>
            <a:ext cx="6840000" cy="1588"/>
          </a:xfrm>
          <a:prstGeom prst="line">
            <a:avLst/>
          </a:prstGeom>
          <a:ln>
            <a:solidFill>
              <a:srgbClr val="F1AF00"/>
            </a:solidFill>
          </a:ln>
        </p:spPr>
        <p:style>
          <a:lnRef idx="1">
            <a:schemeClr val="accent1"/>
          </a:lnRef>
          <a:fillRef idx="0">
            <a:schemeClr val="accent1"/>
          </a:fillRef>
          <a:effectRef idx="0">
            <a:schemeClr val="accent1"/>
          </a:effectRef>
          <a:fontRef idx="minor">
            <a:schemeClr val="tx1"/>
          </a:fontRef>
        </p:style>
      </p:cxnSp>
      <p:pic>
        <p:nvPicPr>
          <p:cNvPr id="2050" name="Picture 2" descr="http://pic43.nipic.com/20140712/1369025_204400539000_2.jpg" hidden="1"/>
          <p:cNvPicPr>
            <a:picLocks noChangeAspect="1" noChangeArrowheads="1"/>
          </p:cNvPicPr>
          <p:nvPr userDrawn="1"/>
        </p:nvPicPr>
        <p:blipFill>
          <a:blip r:embed="rId5" cstate="print"/>
          <a:srcRect l="31723" r="36555"/>
          <a:stretch>
            <a:fillRect/>
          </a:stretch>
        </p:blipFill>
        <p:spPr bwMode="auto">
          <a:xfrm>
            <a:off x="-32" y="0"/>
            <a:ext cx="2286016" cy="5144400"/>
          </a:xfrm>
          <a:prstGeom prst="rect">
            <a:avLst/>
          </a:prstGeom>
          <a:noFill/>
        </p:spPr>
      </p:pic>
      <p:sp>
        <p:nvSpPr>
          <p:cNvPr id="2" name="标题 1"/>
          <p:cNvSpPr>
            <a:spLocks noGrp="1"/>
          </p:cNvSpPr>
          <p:nvPr>
            <p:ph type="title" hasCustomPrompt="1"/>
          </p:nvPr>
        </p:nvSpPr>
        <p:spPr>
          <a:xfrm>
            <a:off x="3221055" y="2121698"/>
            <a:ext cx="5565787" cy="1021556"/>
          </a:xfrm>
        </p:spPr>
        <p:txBody>
          <a:bodyPr anchor="ctr">
            <a:noAutofit/>
          </a:bodyPr>
          <a:lstStyle>
            <a:lvl1pPr algn="r">
              <a:defRPr sz="3600" b="1" cap="all">
                <a:solidFill>
                  <a:schemeClr val="tx1">
                    <a:lumMod val="50000"/>
                    <a:lumOff val="50000"/>
                  </a:schemeClr>
                </a:solidFill>
              </a:defRPr>
            </a:lvl1pPr>
          </a:lstStyle>
          <a:p>
            <a:r>
              <a:rPr lang="zh-CN" altLang="en-US" dirty="0"/>
              <a:t>单击编辑母版标题</a:t>
            </a:r>
          </a:p>
        </p:txBody>
      </p:sp>
      <p:sp>
        <p:nvSpPr>
          <p:cNvPr id="4" name="日期占位符 3"/>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77599F-3A9F-4783-A43C-1D28D1DD9428}" type="slidenum">
              <a:rPr lang="zh-CN" altLang="en-US" smtClean="0"/>
              <a:t>‹#›</a:t>
            </a:fld>
            <a:endParaRPr lang="zh-CN" altLang="en-US"/>
          </a:p>
        </p:txBody>
      </p:sp>
      <p:grpSp>
        <p:nvGrpSpPr>
          <p:cNvPr id="3" name="组合 17"/>
          <p:cNvGrpSpPr/>
          <p:nvPr userDrawn="1"/>
        </p:nvGrpSpPr>
        <p:grpSpPr>
          <a:xfrm>
            <a:off x="0" y="0"/>
            <a:ext cx="2857488" cy="5143500"/>
            <a:chOff x="0" y="0"/>
            <a:chExt cx="2857488" cy="5143500"/>
          </a:xfrm>
          <a:blipFill dpi="0" rotWithShape="1">
            <a:blip r:embed="rId5"/>
            <a:srcRect/>
            <a:stretch>
              <a:fillRect l="-40000" r="-60000" b="-4000"/>
            </a:stretch>
          </a:blipFill>
        </p:grpSpPr>
        <p:sp>
          <p:nvSpPr>
            <p:cNvPr id="9" name="矩形 8" hidden="1"/>
            <p:cNvSpPr/>
            <p:nvPr userDrawn="1"/>
          </p:nvSpPr>
          <p:spPr>
            <a:xfrm>
              <a:off x="0" y="0"/>
              <a:ext cx="2285984" cy="5143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直角三角形 9" hidden="1"/>
            <p:cNvSpPr/>
            <p:nvPr userDrawn="1"/>
          </p:nvSpPr>
          <p:spPr>
            <a:xfrm flipV="1">
              <a:off x="2285984" y="0"/>
              <a:ext cx="571504" cy="51435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sp>
        <p:nvSpPr>
          <p:cNvPr id="13" name="副标题 2"/>
          <p:cNvSpPr>
            <a:spLocks noGrp="1"/>
          </p:cNvSpPr>
          <p:nvPr>
            <p:ph type="subTitle" idx="1" hasCustomPrompt="1"/>
          </p:nvPr>
        </p:nvSpPr>
        <p:spPr>
          <a:xfrm>
            <a:off x="3214678" y="1443666"/>
            <a:ext cx="5572164" cy="671508"/>
          </a:xfrm>
        </p:spPr>
        <p:txBody>
          <a:bodyPr>
            <a:noAutofit/>
          </a:bodyPr>
          <a:lstStyle>
            <a:lvl1pPr marL="0" indent="0" algn="r">
              <a:buNone/>
              <a:defRPr sz="4000">
                <a:solidFill>
                  <a:schemeClr val="tx1">
                    <a:tint val="75000"/>
                  </a:schemeClr>
                </a:solidFill>
                <a:latin typeface="DotumChe" panose="020B0609000101010101" pitchFamily="49" charset="-127"/>
                <a:ea typeface="DotumChe" panose="020B0609000101010101" pitchFamily="49" charset="-127"/>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单击编辑母版副标题</a:t>
            </a:r>
          </a:p>
        </p:txBody>
      </p:sp>
      <p:sp>
        <p:nvSpPr>
          <p:cNvPr id="20" name="任意多边形 19"/>
          <p:cNvSpPr/>
          <p:nvPr userDrawn="1"/>
        </p:nvSpPr>
        <p:spPr>
          <a:xfrm flipV="1">
            <a:off x="1979930" y="-1270"/>
            <a:ext cx="1025525" cy="5145405"/>
          </a:xfrm>
          <a:custGeom>
            <a:avLst/>
            <a:gdLst>
              <a:gd name="connsiteX0" fmla="*/ 0 w 1025649"/>
              <a:gd name="connsiteY0" fmla="*/ 5143500 h 5143500"/>
              <a:gd name="connsiteX1" fmla="*/ 0 w 1025649"/>
              <a:gd name="connsiteY1" fmla="*/ 0 h 5143500"/>
              <a:gd name="connsiteX2" fmla="*/ 1025649 w 1025649"/>
              <a:gd name="connsiteY2" fmla="*/ 5143500 h 5143500"/>
              <a:gd name="connsiteX3" fmla="*/ 0 w 1025649"/>
              <a:gd name="connsiteY3" fmla="*/ 5143500 h 5143500"/>
              <a:gd name="connsiteX0-1" fmla="*/ 428596 w 1025649"/>
              <a:gd name="connsiteY0-2" fmla="*/ 5143500 h 5143500"/>
              <a:gd name="connsiteX1-3" fmla="*/ 0 w 1025649"/>
              <a:gd name="connsiteY1-4" fmla="*/ 0 h 5143500"/>
              <a:gd name="connsiteX2-5" fmla="*/ 1025649 w 1025649"/>
              <a:gd name="connsiteY2-6" fmla="*/ 5143500 h 5143500"/>
              <a:gd name="connsiteX3-7" fmla="*/ 428596 w 1025649"/>
              <a:gd name="connsiteY3-8" fmla="*/ 5143500 h 5143500"/>
              <a:gd name="connsiteX0-9" fmla="*/ 571440 w 1025649"/>
              <a:gd name="connsiteY0-10" fmla="*/ 5143500 h 5143500"/>
              <a:gd name="connsiteX1-11" fmla="*/ 0 w 1025649"/>
              <a:gd name="connsiteY1-12" fmla="*/ 0 h 5143500"/>
              <a:gd name="connsiteX2-13" fmla="*/ 1025649 w 1025649"/>
              <a:gd name="connsiteY2-14" fmla="*/ 5143500 h 5143500"/>
              <a:gd name="connsiteX3-15" fmla="*/ 571440 w 1025649"/>
              <a:gd name="connsiteY3-16" fmla="*/ 5143500 h 5143500"/>
            </a:gdLst>
            <a:ahLst/>
            <a:cxnLst>
              <a:cxn ang="0">
                <a:pos x="connsiteX0-1" y="connsiteY0-2"/>
              </a:cxn>
              <a:cxn ang="0">
                <a:pos x="connsiteX1-3" y="connsiteY1-4"/>
              </a:cxn>
              <a:cxn ang="0">
                <a:pos x="connsiteX2-5" y="connsiteY2-6"/>
              </a:cxn>
              <a:cxn ang="0">
                <a:pos x="connsiteX3-7" y="connsiteY3-8"/>
              </a:cxn>
            </a:cxnLst>
            <a:rect l="l" t="t" r="r" b="b"/>
            <a:pathLst>
              <a:path w="1025649" h="5143500">
                <a:moveTo>
                  <a:pt x="571440" y="5143500"/>
                </a:moveTo>
                <a:lnTo>
                  <a:pt x="0" y="0"/>
                </a:lnTo>
                <a:lnTo>
                  <a:pt x="1025649" y="5143500"/>
                </a:lnTo>
                <a:lnTo>
                  <a:pt x="571440" y="5143500"/>
                </a:lnTo>
                <a:close/>
              </a:path>
            </a:pathLst>
          </a:custGeom>
          <a:solidFill>
            <a:srgbClr val="899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90500" y="25638"/>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19AF9E6-E731-484A-9116-838FDFCDD6C6}" type="datetimeFigureOut">
              <a:rPr lang="zh-CN" altLang="en-US" smtClean="0"/>
              <a:t>2025/5/20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77599F-3A9F-4783-A43C-1D28D1DD942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 name="图片 19" descr="背景图案&#10;&#10;描述已自动生成"/>
          <p:cNvPicPr>
            <a:picLocks noChangeAspect="1"/>
          </p:cNvPicPr>
          <p:nvPr userDrawn="1"/>
        </p:nvPicPr>
        <p:blipFill>
          <a:blip r:embed="rId17" cstate="print">
            <a:alphaModFix amt="48000"/>
            <a:extLst>
              <a:ext uri="{28A0092B-C50C-407E-A947-70E740481C1C}">
                <a14:useLocalDpi xmlns:a14="http://schemas.microsoft.com/office/drawing/2010/main" val="0"/>
              </a:ext>
            </a:extLst>
          </a:blip>
          <a:srcRect/>
          <a:stretch>
            <a:fillRect/>
          </a:stretch>
        </p:blipFill>
        <p:spPr>
          <a:xfrm>
            <a:off x="-635" y="0"/>
            <a:ext cx="9144635" cy="5144135"/>
          </a:xfrm>
          <a:prstGeom prst="rect">
            <a:avLst/>
          </a:prstGeom>
        </p:spPr>
      </p:pic>
      <p:sp>
        <p:nvSpPr>
          <p:cNvPr id="2" name="标题占位符 1"/>
          <p:cNvSpPr>
            <a:spLocks noGrp="1"/>
          </p:cNvSpPr>
          <p:nvPr>
            <p:ph type="title"/>
          </p:nvPr>
        </p:nvSpPr>
        <p:spPr>
          <a:xfrm>
            <a:off x="91726" y="140969"/>
            <a:ext cx="6643734" cy="428628"/>
          </a:xfrm>
          <a:prstGeom prst="rect">
            <a:avLst/>
          </a:prstGeom>
        </p:spPr>
        <p:txBody>
          <a:bodyPr vert="horz" lIns="91440" tIns="45720" rIns="91440" bIns="45720" rtlCol="0" anchor="ctr">
            <a:normAutofit/>
          </a:bodyPr>
          <a:lstStyle/>
          <a:p>
            <a:r>
              <a:rPr lang="zh-CN" altLang="en-US" dirty="0"/>
              <a:t>单击此处编辑标题样式</a:t>
            </a:r>
          </a:p>
        </p:txBody>
      </p:sp>
      <p:sp>
        <p:nvSpPr>
          <p:cNvPr id="3" name="文本占位符 2"/>
          <p:cNvSpPr>
            <a:spLocks noGrp="1"/>
          </p:cNvSpPr>
          <p:nvPr>
            <p:ph type="body" idx="1"/>
          </p:nvPr>
        </p:nvSpPr>
        <p:spPr>
          <a:xfrm>
            <a:off x="457200" y="785800"/>
            <a:ext cx="8229600" cy="380882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609783"/>
            <a:ext cx="2133600" cy="273844"/>
          </a:xfrm>
          <a:prstGeom prst="rect">
            <a:avLst/>
          </a:prstGeom>
        </p:spPr>
        <p:txBody>
          <a:bodyPr vert="horz" lIns="91440" tIns="45720" rIns="91440" bIns="45720" rtlCol="0" anchor="ctr"/>
          <a:lstStyle>
            <a:lvl1pPr algn="l">
              <a:defRPr sz="1200">
                <a:solidFill>
                  <a:schemeClr val="tx1">
                    <a:tint val="75000"/>
                  </a:schemeClr>
                </a:solidFill>
                <a:ea typeface="黑体" panose="02010609060101010101" pitchFamily="49" charset="-122"/>
              </a:defRPr>
            </a:lvl1pPr>
          </a:lstStyle>
          <a:p>
            <a:fld id="{219AF9E6-E731-484A-9116-838FDFCDD6C6}" type="datetimeFigureOut">
              <a:rPr lang="zh-CN" altLang="en-US" smtClean="0"/>
              <a:t>2025/5/20</a:t>
            </a:fld>
            <a:endParaRPr lang="zh-CN" altLang="en-US" dirty="0"/>
          </a:p>
        </p:txBody>
      </p:sp>
      <p:sp>
        <p:nvSpPr>
          <p:cNvPr id="5" name="页脚占位符 4"/>
          <p:cNvSpPr>
            <a:spLocks noGrp="1"/>
          </p:cNvSpPr>
          <p:nvPr>
            <p:ph type="ftr" sz="quarter" idx="3"/>
          </p:nvPr>
        </p:nvSpPr>
        <p:spPr>
          <a:xfrm>
            <a:off x="3124200" y="4609783"/>
            <a:ext cx="2895600" cy="273844"/>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endParaRPr lang="zh-CN" altLang="en-US" dirty="0"/>
          </a:p>
        </p:txBody>
      </p:sp>
      <p:sp>
        <p:nvSpPr>
          <p:cNvPr id="6" name="灯片编号占位符 5"/>
          <p:cNvSpPr>
            <a:spLocks noGrp="1"/>
          </p:cNvSpPr>
          <p:nvPr>
            <p:ph type="sldNum" sz="quarter" idx="4"/>
          </p:nvPr>
        </p:nvSpPr>
        <p:spPr>
          <a:xfrm>
            <a:off x="6553200" y="4609783"/>
            <a:ext cx="2133600" cy="273844"/>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fld id="{F177599F-3A9F-4783-A43C-1D28D1DD9428}" type="slidenum">
              <a:rPr lang="zh-CN" altLang="en-US" smtClean="0"/>
              <a:t>‹#›</a:t>
            </a:fld>
            <a:endParaRPr lang="zh-CN" altLang="en-US" dirty="0"/>
          </a:p>
        </p:txBody>
      </p:sp>
      <p:sp>
        <p:nvSpPr>
          <p:cNvPr id="28" name="矩形 27"/>
          <p:cNvSpPr/>
          <p:nvPr userDrawn="1"/>
        </p:nvSpPr>
        <p:spPr>
          <a:xfrm>
            <a:off x="0" y="5061585"/>
            <a:ext cx="6331585" cy="10096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3" name="矩形 12"/>
          <p:cNvSpPr/>
          <p:nvPr userDrawn="1"/>
        </p:nvSpPr>
        <p:spPr>
          <a:xfrm>
            <a:off x="8787765" y="5061585"/>
            <a:ext cx="401320" cy="10096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cxnSp>
        <p:nvCxnSpPr>
          <p:cNvPr id="27" name="直接连接符 26"/>
          <p:cNvCxnSpPr/>
          <p:nvPr userDrawn="1"/>
        </p:nvCxnSpPr>
        <p:spPr>
          <a:xfrm>
            <a:off x="0" y="569597"/>
            <a:ext cx="12192000" cy="0"/>
          </a:xfrm>
          <a:prstGeom prst="line">
            <a:avLst/>
          </a:prstGeom>
          <a:ln w="8890">
            <a:gradFill>
              <a:gsLst>
                <a:gs pos="86000">
                  <a:srgbClr val="CCE1EC">
                    <a:alpha val="0"/>
                  </a:srgbClr>
                </a:gs>
                <a:gs pos="0">
                  <a:srgbClr val="428FB6"/>
                </a:gs>
              </a:gsLst>
              <a:lin ang="0" scaled="0"/>
            </a:gradFill>
          </a:ln>
        </p:spPr>
        <p:style>
          <a:lnRef idx="1">
            <a:schemeClr val="accent1"/>
          </a:lnRef>
          <a:fillRef idx="0">
            <a:schemeClr val="accent1"/>
          </a:fillRef>
          <a:effectRef idx="0">
            <a:schemeClr val="accent1"/>
          </a:effectRef>
          <a:fontRef idx="minor">
            <a:schemeClr val="tx1"/>
          </a:fontRef>
        </p:style>
      </p:cxnSp>
      <p:pic>
        <p:nvPicPr>
          <p:cNvPr id="14" name="图片 13" descr="G:/成都交子期货/LOGO过渡期方案/源文件/交子期货LOGO2025-04/交子期货简称.png交子期货简称"/>
          <p:cNvPicPr>
            <a:picLocks noChangeAspect="1"/>
          </p:cNvPicPr>
          <p:nvPr userDrawn="1"/>
        </p:nvPicPr>
        <p:blipFill>
          <a:blip r:embed="rId18"/>
          <a:srcRect t="318" b="318"/>
          <a:stretch>
            <a:fillRect/>
          </a:stretch>
        </p:blipFill>
        <p:spPr>
          <a:xfrm>
            <a:off x="7296214" y="98572"/>
            <a:ext cx="1522095" cy="38481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spcBef>
          <a:spcPct val="0"/>
        </a:spcBef>
        <a:buNone/>
        <a:defRPr sz="1800" b="1" kern="1200" baseline="0">
          <a:solidFill>
            <a:schemeClr val="bg1"/>
          </a:solidFill>
          <a:effectLst/>
          <a:latin typeface="Arial" panose="020B0604020202020204" pitchFamily="34" charset="0"/>
          <a:ea typeface="黑体" panose="02010609060101010101" pitchFamily="49"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Arial" panose="020B0604020202020204" pitchFamily="34" charset="0"/>
          <a:ea typeface="黑体" panose="02010609060101010101" pitchFamily="49"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Arial" panose="020B0604020202020204" pitchFamily="34" charset="0"/>
          <a:ea typeface="黑体" panose="02010609060101010101" pitchFamily="49"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Arial" panose="020B0604020202020204" pitchFamily="34" charset="0"/>
          <a:ea typeface="黑体" panose="02010609060101010101" pitchFamily="49"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黑体" panose="02010609060101010101" pitchFamily="49" charset="-122"/>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黑体" panose="02010609060101010101" pitchFamily="49"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btqh.com/" TargetMode="External"/><Relationship Id="rId2" Type="http://schemas.openxmlformats.org/officeDocument/2006/relationships/image" Target="../media/image38.png"/><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slideLayout" Target="../slideLayouts/slideLayout3.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428596" y="1419384"/>
            <a:ext cx="6072230" cy="1473997"/>
          </a:xfrm>
          <a:noFill/>
        </p:spPr>
        <p:txBody>
          <a:bodyPr vert="horz" lIns="91440" tIns="45720" rIns="91440" bIns="45720" rtlCol="0" anchor="ctr">
            <a:noAutofit/>
          </a:bodyPr>
          <a:lstStyle/>
          <a:p>
            <a:pPr fontAlgn="auto">
              <a:spcAft>
                <a:spcPts val="0"/>
              </a:spcAft>
              <a:defRPr/>
            </a:pPr>
            <a:r>
              <a:rPr lang="zh-CN" altLang="en-US" sz="2800" dirty="0" smtClean="0">
                <a:cs typeface="黑体" panose="02010609060101010101" pitchFamily="49" charset="-122"/>
              </a:rPr>
              <a:t>第十九届期货实盘大赛分析报告</a:t>
            </a:r>
            <a:endParaRPr lang="zh-CN" altLang="en-US" sz="2800" dirty="0">
              <a:cs typeface="黑体" panose="02010609060101010101" pitchFamily="49" charset="-122"/>
            </a:endParaRPr>
          </a:p>
        </p:txBody>
      </p:sp>
      <p:cxnSp>
        <p:nvCxnSpPr>
          <p:cNvPr id="11" name="直接连接符 10"/>
          <p:cNvCxnSpPr/>
          <p:nvPr/>
        </p:nvCxnSpPr>
        <p:spPr>
          <a:xfrm>
            <a:off x="428596" y="3020382"/>
            <a:ext cx="5688000" cy="1588"/>
          </a:xfrm>
          <a:prstGeom prst="line">
            <a:avLst/>
          </a:prstGeom>
          <a:ln w="127">
            <a:solidFill>
              <a:srgbClr val="F1AF00"/>
            </a:solidFill>
          </a:ln>
        </p:spPr>
        <p:style>
          <a:lnRef idx="1">
            <a:schemeClr val="accent1"/>
          </a:lnRef>
          <a:fillRef idx="0">
            <a:schemeClr val="accent1"/>
          </a:fillRef>
          <a:effectRef idx="0">
            <a:schemeClr val="accent1"/>
          </a:effectRef>
          <a:fontRef idx="minor">
            <a:schemeClr val="tx1"/>
          </a:fontRef>
        </p:style>
      </p:cxnSp>
      <p:sp>
        <p:nvSpPr>
          <p:cNvPr id="102" name="Bullet1"/>
          <p:cNvSpPr/>
          <p:nvPr>
            <p:custDataLst>
              <p:tags r:id="rId1"/>
            </p:custDataLst>
          </p:nvPr>
        </p:nvSpPr>
        <p:spPr>
          <a:xfrm>
            <a:off x="427956" y="3291830"/>
            <a:ext cx="5687695" cy="502468"/>
          </a:xfrm>
          <a:prstGeom prst="rect">
            <a:avLst/>
          </a:prstGeom>
          <a:gradFill>
            <a:gsLst>
              <a:gs pos="43000">
                <a:srgbClr val="899BCA">
                  <a:alpha val="100000"/>
                </a:srgbClr>
              </a:gs>
              <a:gs pos="100000">
                <a:srgbClr val="C6DDE9">
                  <a:alpha val="0"/>
                </a:srgbClr>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457200"/>
            <a:r>
              <a:rPr lang="zh-CN" altLang="en-US" sz="1600" b="1" dirty="0">
                <a:solidFill>
                  <a:schemeClr val="bg1"/>
                </a:solidFill>
                <a:latin typeface="+mj-ea"/>
                <a:ea typeface="+mj-ea"/>
                <a:sym typeface="+mn-lt"/>
              </a:rPr>
              <a:t> </a:t>
            </a:r>
            <a:endParaRPr lang="en-US" altLang="zh-CN" sz="1600" b="1" dirty="0">
              <a:solidFill>
                <a:schemeClr val="bg1"/>
              </a:solidFill>
              <a:latin typeface="+mj-ea"/>
              <a:ea typeface="+mj-ea"/>
              <a:sym typeface="+mn-lt"/>
            </a:endParaRPr>
          </a:p>
          <a:p>
            <a:pPr defTabSz="457200"/>
            <a:r>
              <a:rPr lang="zh-CN" altLang="en-US" sz="1600" b="1" dirty="0">
                <a:solidFill>
                  <a:schemeClr val="bg1"/>
                </a:solidFill>
                <a:latin typeface="+mj-ea"/>
                <a:ea typeface="+mj-ea"/>
                <a:sym typeface="+mn-lt"/>
              </a:rPr>
              <a:t>成都交子期货有限公司</a:t>
            </a:r>
            <a:r>
              <a:rPr lang="en-US" altLang="zh-CN" sz="1600" b="1" dirty="0">
                <a:solidFill>
                  <a:schemeClr val="bg1"/>
                </a:solidFill>
                <a:latin typeface="+mj-ea"/>
                <a:ea typeface="+mj-ea"/>
                <a:sym typeface="+mn-lt"/>
              </a:rPr>
              <a:t>      </a:t>
            </a:r>
            <a:r>
              <a:rPr lang="en-US" altLang="zh-CN" sz="1600" b="1" dirty="0" smtClean="0">
                <a:solidFill>
                  <a:schemeClr val="bg1"/>
                </a:solidFill>
                <a:latin typeface="+mj-ea"/>
                <a:ea typeface="+mj-ea"/>
                <a:sym typeface="+mn-lt"/>
              </a:rPr>
              <a:t>2025</a:t>
            </a:r>
            <a:r>
              <a:rPr lang="zh-CN" altLang="en-US" sz="1600" b="1" dirty="0" smtClean="0">
                <a:solidFill>
                  <a:schemeClr val="bg1"/>
                </a:solidFill>
                <a:latin typeface="+mj-ea"/>
                <a:ea typeface="+mj-ea"/>
                <a:sym typeface="+mn-lt"/>
              </a:rPr>
              <a:t>年</a:t>
            </a:r>
            <a:r>
              <a:rPr lang="en-US" altLang="zh-CN" sz="1600" b="1" dirty="0">
                <a:solidFill>
                  <a:schemeClr val="bg1"/>
                </a:solidFill>
                <a:latin typeface="+mj-ea"/>
                <a:ea typeface="+mj-ea"/>
                <a:sym typeface="+mn-lt"/>
              </a:rPr>
              <a:t>5</a:t>
            </a:r>
            <a:r>
              <a:rPr lang="zh-CN" altLang="en-US" sz="1600" b="1" dirty="0" smtClean="0">
                <a:solidFill>
                  <a:schemeClr val="bg1"/>
                </a:solidFill>
                <a:latin typeface="+mj-ea"/>
                <a:ea typeface="+mj-ea"/>
                <a:sym typeface="+mn-lt"/>
              </a:rPr>
              <a:t>月</a:t>
            </a:r>
            <a:r>
              <a:rPr lang="en-US" altLang="zh-CN" sz="1600" b="1" dirty="0" smtClean="0">
                <a:solidFill>
                  <a:schemeClr val="bg1"/>
                </a:solidFill>
                <a:latin typeface="+mj-ea"/>
                <a:ea typeface="+mj-ea"/>
                <a:sym typeface="+mn-lt"/>
              </a:rPr>
              <a:t>16</a:t>
            </a:r>
            <a:r>
              <a:rPr lang="zh-CN" altLang="en-US" sz="1600" b="1" dirty="0" smtClean="0">
                <a:solidFill>
                  <a:schemeClr val="bg1"/>
                </a:solidFill>
                <a:latin typeface="+mj-ea"/>
                <a:ea typeface="+mj-ea"/>
                <a:sym typeface="+mn-lt"/>
              </a:rPr>
              <a:t>日</a:t>
            </a:r>
            <a:endParaRPr lang="en-US" altLang="zh-CN" sz="1600" b="1" dirty="0">
              <a:solidFill>
                <a:schemeClr val="bg1"/>
              </a:solidFill>
              <a:latin typeface="+mj-ea"/>
              <a:ea typeface="+mj-ea"/>
              <a:sym typeface="+mn-lt"/>
            </a:endParaRPr>
          </a:p>
          <a:p>
            <a:pPr defTabSz="457200"/>
            <a:r>
              <a:rPr lang="zh-CN" altLang="en-US" sz="1600" b="1" dirty="0">
                <a:solidFill>
                  <a:schemeClr val="bg1"/>
                </a:solidFill>
                <a:latin typeface="+mj-ea"/>
                <a:ea typeface="+mj-ea"/>
                <a:sym typeface="+mn-lt"/>
              </a:rPr>
              <a:t>程杰</a:t>
            </a:r>
            <a:r>
              <a:rPr lang="zh-CN" altLang="en-US" sz="1600" b="1" dirty="0" smtClean="0">
                <a:solidFill>
                  <a:schemeClr val="bg1"/>
                </a:solidFill>
                <a:latin typeface="+mj-ea"/>
                <a:ea typeface="+mj-ea"/>
                <a:sym typeface="+mn-lt"/>
              </a:rPr>
              <a:t>      期货</a:t>
            </a:r>
            <a:r>
              <a:rPr lang="zh-CN" altLang="en-US" sz="1600" b="1" dirty="0">
                <a:solidFill>
                  <a:schemeClr val="bg1"/>
                </a:solidFill>
                <a:latin typeface="+mj-ea"/>
                <a:ea typeface="+mj-ea"/>
                <a:sym typeface="+mn-lt"/>
              </a:rPr>
              <a:t>交易咨询资格证号</a:t>
            </a:r>
            <a:r>
              <a:rPr lang="en-US" altLang="zh-CN" sz="1600" b="1" dirty="0" smtClean="0">
                <a:solidFill>
                  <a:schemeClr val="bg1"/>
                </a:solidFill>
                <a:latin typeface="+mj-ea"/>
                <a:ea typeface="+mj-ea"/>
                <a:sym typeface="+mn-lt"/>
              </a:rPr>
              <a:t>Z0014943</a:t>
            </a:r>
            <a:endParaRPr lang="en-US" altLang="zh-CN" sz="1600" b="1" dirty="0">
              <a:solidFill>
                <a:schemeClr val="bg1"/>
              </a:solidFill>
              <a:latin typeface="+mj-ea"/>
              <a:ea typeface="+mj-ea"/>
              <a:sym typeface="+mn-lt"/>
            </a:endParaRPr>
          </a:p>
          <a:p>
            <a:pPr defTabSz="457200"/>
            <a:endParaRPr lang="zh-CN" altLang="en-US" sz="1600" b="1" dirty="0">
              <a:solidFill>
                <a:schemeClr val="bg1"/>
              </a:solidFill>
              <a:latin typeface="+mj-ea"/>
              <a:ea typeface="+mj-ea"/>
              <a:sym typeface="+mn-lt"/>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实盘大赛之部分品种点评</a:t>
            </a:r>
            <a:endParaRPr lang="zh-CN" altLang="en-US" dirty="0">
              <a:solidFill>
                <a:schemeClr val="tx1"/>
              </a:solidFill>
            </a:endParaRPr>
          </a:p>
        </p:txBody>
      </p:sp>
      <p:sp>
        <p:nvSpPr>
          <p:cNvPr id="3" name="TextBox 2"/>
          <p:cNvSpPr txBox="1"/>
          <p:nvPr/>
        </p:nvSpPr>
        <p:spPr>
          <a:xfrm>
            <a:off x="467544" y="627534"/>
            <a:ext cx="7632848" cy="3970318"/>
          </a:xfrm>
          <a:prstGeom prst="rect">
            <a:avLst/>
          </a:prstGeom>
          <a:noFill/>
        </p:spPr>
        <p:txBody>
          <a:bodyPr wrap="square" rtlCol="0">
            <a:spAutoFit/>
          </a:bodyPr>
          <a:lstStyle/>
          <a:p>
            <a:r>
              <a:rPr lang="zh-CN" altLang="en-US" dirty="0" smtClean="0"/>
              <a:t>品种</a:t>
            </a:r>
            <a:r>
              <a:rPr lang="en-US" altLang="zh-CN" dirty="0" smtClean="0"/>
              <a:t>1</a:t>
            </a:r>
            <a:r>
              <a:rPr lang="zh-CN" altLang="en-US" dirty="0" smtClean="0"/>
              <a:t>：黄金：黄金持续表现强势且趋势性很好的背后逻辑是美元预期持续走弱逻辑，无论是美国债务问题、特朗普关税冲击问题、地缘政治问题，以及全球货币体系问题等等，都在持续不断给黄金多头助力</a:t>
            </a:r>
            <a:r>
              <a:rPr lang="zh-CN" altLang="en-US" dirty="0" smtClean="0"/>
              <a:t>，虽然近期特朗普关税政策风险溢价降低导致黄金小幅调整，但</a:t>
            </a:r>
            <a:r>
              <a:rPr lang="zh-CN" altLang="en-US" dirty="0"/>
              <a:t>中长期</a:t>
            </a:r>
            <a:r>
              <a:rPr lang="zh-CN" altLang="en-US" dirty="0" smtClean="0"/>
              <a:t>我们认为其</a:t>
            </a:r>
            <a:r>
              <a:rPr lang="zh-CN" altLang="en-US" dirty="0"/>
              <a:t>交易</a:t>
            </a:r>
            <a:r>
              <a:rPr lang="zh-CN" altLang="en-US" dirty="0" smtClean="0"/>
              <a:t>驱动仍较强；</a:t>
            </a:r>
            <a:endParaRPr lang="en-US" altLang="zh-CN" dirty="0" smtClean="0"/>
          </a:p>
          <a:p>
            <a:endParaRPr lang="en-US" altLang="zh-CN" dirty="0" smtClean="0"/>
          </a:p>
          <a:p>
            <a:r>
              <a:rPr lang="zh-CN" altLang="en-US" dirty="0" smtClean="0"/>
              <a:t>品种</a:t>
            </a:r>
            <a:r>
              <a:rPr lang="en-US" altLang="zh-CN" dirty="0" smtClean="0"/>
              <a:t>2</a:t>
            </a:r>
            <a:r>
              <a:rPr lang="zh-CN" altLang="en-US" dirty="0" smtClean="0"/>
              <a:t>：</a:t>
            </a:r>
            <a:r>
              <a:rPr lang="en-US" altLang="zh-CN" dirty="0" smtClean="0"/>
              <a:t>30</a:t>
            </a:r>
            <a:r>
              <a:rPr lang="zh-CN" altLang="en-US" dirty="0"/>
              <a:t>年</a:t>
            </a:r>
            <a:r>
              <a:rPr lang="zh-CN" altLang="en-US" dirty="0" smtClean="0"/>
              <a:t>期国债、</a:t>
            </a:r>
            <a:r>
              <a:rPr lang="en-US" altLang="zh-CN" dirty="0" smtClean="0"/>
              <a:t>10</a:t>
            </a:r>
            <a:r>
              <a:rPr lang="zh-CN" altLang="en-US" dirty="0" smtClean="0"/>
              <a:t>年期国债：在</a:t>
            </a:r>
            <a:r>
              <a:rPr lang="zh-CN" altLang="en-US" dirty="0" smtClean="0"/>
              <a:t>面临中美</a:t>
            </a:r>
            <a:r>
              <a:rPr lang="zh-CN" altLang="en-US" dirty="0" smtClean="0"/>
              <a:t>乃至中西方博弈、国内经济发展结构转型、市场持续保持</a:t>
            </a:r>
            <a:r>
              <a:rPr lang="zh-CN" altLang="en-US" dirty="0" smtClean="0"/>
              <a:t>低利率、美元降息预期反复等</a:t>
            </a:r>
            <a:r>
              <a:rPr lang="zh-CN" altLang="en-US" dirty="0" smtClean="0"/>
              <a:t>多重问题下，</a:t>
            </a:r>
            <a:r>
              <a:rPr lang="zh-CN" altLang="en-US" dirty="0" smtClean="0"/>
              <a:t>国债期货的交易驱动较强，近期呈区间震荡但幅度空间较好；</a:t>
            </a:r>
            <a:endParaRPr lang="en-US" altLang="zh-CN" dirty="0" smtClean="0"/>
          </a:p>
          <a:p>
            <a:endParaRPr lang="en-US" altLang="zh-CN" dirty="0"/>
          </a:p>
          <a:p>
            <a:r>
              <a:rPr lang="zh-CN" altLang="en-US" dirty="0" smtClean="0"/>
              <a:t>品种</a:t>
            </a:r>
            <a:r>
              <a:rPr lang="en-US" altLang="zh-CN" dirty="0" smtClean="0"/>
              <a:t>3</a:t>
            </a:r>
            <a:r>
              <a:rPr lang="zh-CN" altLang="en-US" dirty="0" smtClean="0"/>
              <a:t>：集运指数（欧线）：在经历巴以冲突的风险溢价退潮后，航运指数再度面临美国关税冲击</a:t>
            </a:r>
            <a:r>
              <a:rPr lang="zh-CN" altLang="en-US" dirty="0"/>
              <a:t>，美国政府的贸易谈判风险无法有效评估，高</a:t>
            </a:r>
            <a:r>
              <a:rPr lang="zh-CN" altLang="en-US" dirty="0" smtClean="0"/>
              <a:t>关税导致贸易订单</a:t>
            </a:r>
            <a:r>
              <a:rPr lang="zh-CN" altLang="en-US" dirty="0" smtClean="0"/>
              <a:t>下降和抢关税暂停的出口窗口期导致集运指数波动大幅增加，</a:t>
            </a:r>
            <a:r>
              <a:rPr lang="zh-CN" altLang="en-US" dirty="0" smtClean="0"/>
              <a:t>这</a:t>
            </a:r>
            <a:r>
              <a:rPr lang="zh-CN" altLang="en-US" dirty="0" smtClean="0"/>
              <a:t>其中</a:t>
            </a:r>
            <a:r>
              <a:rPr lang="zh-CN" altLang="en-US" dirty="0"/>
              <a:t>就</a:t>
            </a:r>
            <a:r>
              <a:rPr lang="zh-CN" altLang="en-US" dirty="0" smtClean="0"/>
              <a:t>会</a:t>
            </a:r>
            <a:r>
              <a:rPr lang="zh-CN" altLang="en-US" dirty="0" smtClean="0"/>
              <a:t>带来持续的交易驱动和交易空间；</a:t>
            </a:r>
            <a:endParaRPr lang="zh-CN" altLang="en-US" dirty="0"/>
          </a:p>
        </p:txBody>
      </p:sp>
    </p:spTree>
    <p:extLst>
      <p:ext uri="{BB962C8B-B14F-4D97-AF65-F5344CB8AC3E}">
        <p14:creationId xmlns:p14="http://schemas.microsoft.com/office/powerpoint/2010/main" val="9097985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noAutofit/>
          </a:bodyPr>
          <a:lstStyle/>
          <a:p>
            <a:r>
              <a:rPr lang="zh-CN" altLang="en-US" sz="3200" kern="0" dirty="0" smtClean="0"/>
              <a:t>交子期货优秀选手介绍</a:t>
            </a:r>
            <a:endParaRPr lang="zh-CN" altLang="en-US" sz="3200" kern="0" dirty="0"/>
          </a:p>
        </p:txBody>
      </p:sp>
      <p:sp>
        <p:nvSpPr>
          <p:cNvPr id="15" name="文本占位符 14"/>
          <p:cNvSpPr>
            <a:spLocks noGrp="1"/>
          </p:cNvSpPr>
          <p:nvPr>
            <p:ph type="subTitle" idx="1"/>
          </p:nvPr>
        </p:nvSpPr>
        <p:spPr/>
        <p:txBody>
          <a:bodyPr/>
          <a:lstStyle/>
          <a:p>
            <a:r>
              <a:rPr lang="en-US" altLang="zh-CN" dirty="0">
                <a:solidFill>
                  <a:srgbClr val="7F7F7F"/>
                </a:solidFill>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4116414794"/>
      </p:ext>
    </p:extLst>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a:solidFill>
                  <a:schemeClr val="tx1"/>
                </a:solidFill>
              </a:rPr>
              <a:t>---</a:t>
            </a:r>
            <a:r>
              <a:rPr lang="en-US" altLang="zh-CN" dirty="0" smtClean="0">
                <a:solidFill>
                  <a:schemeClr val="tx1"/>
                </a:solidFill>
              </a:rPr>
              <a:t>Evan</a:t>
            </a:r>
            <a:endParaRPr lang="zh-CN"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7534"/>
            <a:ext cx="6840760" cy="89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746" y="1779662"/>
            <a:ext cx="7277646" cy="27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611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a:solidFill>
                  <a:schemeClr val="tx1"/>
                </a:solidFill>
              </a:rPr>
              <a:t>---</a:t>
            </a:r>
            <a:r>
              <a:rPr lang="en-US" altLang="zh-CN" dirty="0" smtClean="0">
                <a:solidFill>
                  <a:schemeClr val="tx1"/>
                </a:solidFill>
              </a:rPr>
              <a:t>Evan</a:t>
            </a:r>
            <a:endParaRPr lang="zh-CN" altLang="en-US" dirty="0">
              <a:solidFill>
                <a:schemeClr val="tx1"/>
              </a:solidFill>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6" y="627534"/>
            <a:ext cx="7704856" cy="194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6" y="2571751"/>
            <a:ext cx="7704856" cy="2304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217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交子期货实盘大赛之优秀选手介绍</a:t>
            </a:r>
            <a:r>
              <a:rPr lang="en-US" altLang="zh-CN" dirty="0">
                <a:solidFill>
                  <a:schemeClr val="tx1"/>
                </a:solidFill>
              </a:rPr>
              <a:t>---</a:t>
            </a:r>
            <a:r>
              <a:rPr lang="en-US" altLang="zh-CN" dirty="0" smtClean="0">
                <a:solidFill>
                  <a:schemeClr val="tx1"/>
                </a:solidFill>
              </a:rPr>
              <a:t>Evan</a:t>
            </a:r>
            <a:endParaRPr lang="zh-CN" altLang="en-US" dirty="0">
              <a:solidFill>
                <a:schemeClr val="tx1"/>
              </a:solidFill>
            </a:endParaRP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2" y="699542"/>
            <a:ext cx="8424936" cy="1882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2" y="2582087"/>
            <a:ext cx="8424936" cy="222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4313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a:spLocks noGrp="1"/>
          </p:cNvSpPr>
          <p:nvPr>
            <p:ph idx="1"/>
          </p:nvPr>
        </p:nvSpPr>
        <p:spPr>
          <a:xfrm>
            <a:off x="271447" y="1203598"/>
            <a:ext cx="8640960" cy="3046988"/>
          </a:xfrm>
          <a:prstGeom prst="rect">
            <a:avLst/>
          </a:prstGeom>
        </p:spPr>
        <p:txBody>
          <a:bodyPr wrap="square">
            <a:spAutoFit/>
          </a:bodyPr>
          <a:lstStyle/>
          <a:p>
            <a:pPr marL="0">
              <a:spcBef>
                <a:spcPts val="0"/>
              </a:spcBef>
              <a:spcAft>
                <a:spcPts val="1200"/>
              </a:spcAft>
              <a:buFont typeface="Wingdings" panose="05000000000000000000" pitchFamily="2" charset="2"/>
              <a:buChar char="u"/>
            </a:pPr>
            <a:r>
              <a:rPr lang="zh-CN" altLang="en-US" sz="1800" dirty="0">
                <a:ln>
                  <a:noFill/>
                </a:ln>
                <a:solidFill>
                  <a:schemeClr val="tx1"/>
                </a:solidFill>
              </a:rPr>
              <a:t>本次研讨所有分析、评论、具体观点均是以独立研究者角度展开，关联逻辑和如果出现主观的分析结论及建议也都体现独立、中立的原则，既不有意保护也不刻意损及任何他方利益，凡是引用观点和我们的观点均有明确区分。</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本次研讨，作为不针对特殊用途的“通用性质”报告宣传，只用于一般分析思考，并不构成直接投资建议；因此也就没有考虑个别客户特殊的投资目标、财务状况或需要，媒体受众应考虑本报告的任何意见或建议是否符合自身特定状况。</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提请注意如果据此投资交易，责任自负，敬请重点关注交易风控提示。</a:t>
            </a:r>
          </a:p>
          <a:p>
            <a:pPr marL="0">
              <a:spcBef>
                <a:spcPts val="0"/>
              </a:spcBef>
              <a:spcAft>
                <a:spcPts val="1200"/>
              </a:spcAft>
              <a:buFont typeface="Wingdings" panose="05000000000000000000" pitchFamily="2" charset="2"/>
              <a:buChar char="u"/>
            </a:pPr>
            <a:r>
              <a:rPr lang="zh-CN" altLang="en-US" sz="1800" dirty="0">
                <a:ln>
                  <a:noFill/>
                </a:ln>
                <a:solidFill>
                  <a:schemeClr val="tx1"/>
                </a:solidFill>
              </a:rPr>
              <a:t>研讨采访互动嘉宾可能持有讨论议题中存在利益相关的证券股票，提请投资者注意潜在的利益冲突，我们将尽可能秉持客观中立立场。 </a:t>
            </a:r>
          </a:p>
        </p:txBody>
      </p:sp>
      <p:grpSp>
        <p:nvGrpSpPr>
          <p:cNvPr id="31" name="组合 30"/>
          <p:cNvGrpSpPr/>
          <p:nvPr userDrawn="1"/>
        </p:nvGrpSpPr>
        <p:grpSpPr>
          <a:xfrm>
            <a:off x="23253" y="12065"/>
            <a:ext cx="6422365" cy="523240"/>
            <a:chOff x="0" y="2857502"/>
            <a:chExt cx="2497822" cy="428628"/>
          </a:xfrm>
          <a:solidFill>
            <a:srgbClr val="899BCA"/>
          </a:solidFill>
          <a:effectLst>
            <a:outerShdw blurRad="50800" dist="38100" algn="l" rotWithShape="0">
              <a:prstClr val="black">
                <a:alpha val="40000"/>
              </a:prstClr>
            </a:outerShdw>
          </a:effectLst>
        </p:grpSpPr>
        <p:sp>
          <p:nvSpPr>
            <p:cNvPr id="32" name="矩形 3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sp>
          <p:nvSpPr>
            <p:cNvPr id="33" name="直角三角形 3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grpSp>
          <p:nvGrpSpPr>
            <p:cNvPr id="34" name="组合 7"/>
            <p:cNvGrpSpPr/>
            <p:nvPr/>
          </p:nvGrpSpPr>
          <p:grpSpPr>
            <a:xfrm>
              <a:off x="1928794" y="2857502"/>
              <a:ext cx="569028" cy="428628"/>
              <a:chOff x="2073356" y="2857502"/>
              <a:chExt cx="569028" cy="428628"/>
            </a:xfrm>
            <a:grpFill/>
          </p:grpSpPr>
          <p:sp>
            <p:nvSpPr>
              <p:cNvPr id="3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Times New Roman"/>
                  <a:ea typeface="黑体" panose="02010609060101010101" pitchFamily="49" charset="-122"/>
                  <a:cs typeface="+mn-cs"/>
                </a:endParaRPr>
              </a:p>
            </p:txBody>
          </p:sp>
          <p:sp>
            <p:nvSpPr>
              <p:cNvPr id="36" name="直角三角形 3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a:ea typeface="黑体" panose="02010609060101010101" pitchFamily="49" charset="-122"/>
                  <a:cs typeface="+mn-cs"/>
                </a:endParaRPr>
              </a:p>
            </p:txBody>
          </p:sp>
        </p:grpSp>
      </p:grpSp>
      <p:sp>
        <p:nvSpPr>
          <p:cNvPr id="2" name="标题 1"/>
          <p:cNvSpPr>
            <a:spLocks noGrp="1"/>
          </p:cNvSpPr>
          <p:nvPr>
            <p:ph type="ctrTitle"/>
          </p:nvPr>
        </p:nvSpPr>
        <p:spPr>
          <a:xfrm>
            <a:off x="99943" y="-22860"/>
            <a:ext cx="4392042" cy="593090"/>
          </a:xfrm>
          <a:noFill/>
        </p:spPr>
        <p:txBody>
          <a:bodyPr vert="horz" lIns="91440" tIns="45720" rIns="91440" bIns="45720" rtlCol="0" anchor="ctr">
            <a:noAutofit/>
          </a:bodyPr>
          <a:lstStyle/>
          <a:p>
            <a:pPr fontAlgn="auto">
              <a:spcAft>
                <a:spcPts val="0"/>
              </a:spcAft>
              <a:defRPr/>
            </a:pPr>
            <a:r>
              <a:rPr lang="zh-CN" altLang="en-US" sz="2000">
                <a:cs typeface="黑体" panose="02010609060101010101" pitchFamily="49" charset="-122"/>
              </a:rPr>
              <a:t>             利益</a:t>
            </a:r>
            <a:r>
              <a:rPr lang="zh-CN" altLang="en-US" sz="2000" dirty="0">
                <a:cs typeface="黑体" panose="02010609060101010101" pitchFamily="49" charset="-122"/>
              </a:rPr>
              <a:t>冲突与免责条款声明</a:t>
            </a:r>
            <a:endParaRPr lang="en-US" altLang="zh-CN" sz="2000" dirty="0">
              <a:cs typeface="黑体" panose="02010609060101010101" pitchFamily="49" charset="-122"/>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9" descr="peoplesuite_icon"/>
          <p:cNvPicPr>
            <a:picLocks noChangeAspect="1" noChangeArrowheads="1"/>
          </p:cNvPicPr>
          <p:nvPr/>
        </p:nvPicPr>
        <p:blipFill>
          <a:blip r:embed="rId2" cstate="print"/>
          <a:srcRect/>
          <a:stretch>
            <a:fillRect/>
          </a:stretch>
        </p:blipFill>
        <p:spPr bwMode="auto">
          <a:xfrm>
            <a:off x="714348" y="1142990"/>
            <a:ext cx="1517650" cy="1831975"/>
          </a:xfrm>
          <a:prstGeom prst="rect">
            <a:avLst/>
          </a:prstGeom>
          <a:noFill/>
          <a:ln w="9525">
            <a:noFill/>
            <a:miter lim="800000"/>
            <a:headEnd/>
            <a:tailEnd/>
          </a:ln>
        </p:spPr>
      </p:pic>
      <p:sp>
        <p:nvSpPr>
          <p:cNvPr id="6" name="TextBox 5"/>
          <p:cNvSpPr txBox="1"/>
          <p:nvPr/>
        </p:nvSpPr>
        <p:spPr>
          <a:xfrm>
            <a:off x="2643174" y="1393163"/>
            <a:ext cx="2857520"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全国统一客服热线：</a:t>
            </a:r>
            <a:r>
              <a:rPr lang="en-US" altLang="zh-CN" sz="1400" dirty="0">
                <a:latin typeface="Impact" panose="020B0806030902050204" pitchFamily="34" charset="0"/>
                <a:ea typeface="黑体" panose="02010609060101010101" pitchFamily="49" charset="-122"/>
              </a:rPr>
              <a:t>400-8844-998</a:t>
            </a:r>
            <a:endParaRPr lang="zh-CN" altLang="en-US" sz="1400" dirty="0">
              <a:latin typeface="Impact" panose="020B0806030902050204" pitchFamily="34" charset="0"/>
              <a:ea typeface="黑体" panose="02010609060101010101" pitchFamily="49" charset="-122"/>
            </a:endParaRPr>
          </a:p>
        </p:txBody>
      </p:sp>
      <p:sp>
        <p:nvSpPr>
          <p:cNvPr id="7" name="TextBox 6"/>
          <p:cNvSpPr txBox="1"/>
          <p:nvPr/>
        </p:nvSpPr>
        <p:spPr>
          <a:xfrm>
            <a:off x="2643174" y="2075731"/>
            <a:ext cx="5429288"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总部地址：</a:t>
            </a:r>
            <a:r>
              <a:rPr lang="zh-CN" altLang="en-US" sz="1400" dirty="0">
                <a:latin typeface="Impact" panose="020B0806030902050204" pitchFamily="34" charset="0"/>
                <a:ea typeface="黑体" panose="02010609060101010101" pitchFamily="49" charset="-122"/>
              </a:rPr>
              <a:t>成都市高新区锦城大道</a:t>
            </a:r>
            <a:r>
              <a:rPr lang="en-US" altLang="zh-CN" sz="1400" dirty="0">
                <a:latin typeface="Impact" panose="020B0806030902050204" pitchFamily="34" charset="0"/>
                <a:ea typeface="黑体" panose="02010609060101010101" pitchFamily="49" charset="-122"/>
              </a:rPr>
              <a:t>539</a:t>
            </a:r>
            <a:r>
              <a:rPr lang="zh-CN" altLang="en-US" sz="1400" dirty="0">
                <a:latin typeface="Impact" panose="020B0806030902050204" pitchFamily="34" charset="0"/>
                <a:ea typeface="黑体" panose="02010609060101010101" pitchFamily="49" charset="-122"/>
              </a:rPr>
              <a:t>号盈创动力大厦</a:t>
            </a:r>
            <a:r>
              <a:rPr lang="en-US" altLang="zh-CN" sz="1400" dirty="0">
                <a:latin typeface="Impact" panose="020B0806030902050204" pitchFamily="34" charset="0"/>
                <a:ea typeface="黑体" panose="02010609060101010101" pitchFamily="49" charset="-122"/>
              </a:rPr>
              <a:t>A</a:t>
            </a:r>
            <a:r>
              <a:rPr lang="zh-CN" altLang="en-US" sz="1400" dirty="0">
                <a:latin typeface="Impact" panose="020B0806030902050204" pitchFamily="34" charset="0"/>
                <a:ea typeface="黑体" panose="02010609060101010101" pitchFamily="49" charset="-122"/>
              </a:rPr>
              <a:t>座</a:t>
            </a:r>
            <a:r>
              <a:rPr lang="en-US" altLang="zh-CN" sz="1400" dirty="0">
                <a:latin typeface="Impact" panose="020B0806030902050204" pitchFamily="34" charset="0"/>
                <a:ea typeface="黑体" panose="02010609060101010101" pitchFamily="49" charset="-122"/>
              </a:rPr>
              <a:t>406</a:t>
            </a:r>
            <a:endParaRPr lang="zh-CN" altLang="en-US" sz="1400" dirty="0">
              <a:latin typeface="Impact" panose="020B0806030902050204" pitchFamily="34" charset="0"/>
              <a:ea typeface="黑体" panose="02010609060101010101" pitchFamily="49" charset="-122"/>
            </a:endParaRPr>
          </a:p>
        </p:txBody>
      </p:sp>
      <p:sp>
        <p:nvSpPr>
          <p:cNvPr id="8" name="TextBox 7"/>
          <p:cNvSpPr txBox="1"/>
          <p:nvPr/>
        </p:nvSpPr>
        <p:spPr>
          <a:xfrm>
            <a:off x="2643174" y="2417014"/>
            <a:ext cx="5429288" cy="307777"/>
          </a:xfrm>
          <a:prstGeom prst="rect">
            <a:avLst/>
          </a:prstGeom>
          <a:noFill/>
        </p:spPr>
        <p:txBody>
          <a:bodyPr wrap="square" rtlCol="0">
            <a:spAutoFit/>
          </a:bodyPr>
          <a:lstStyle/>
          <a:p>
            <a:r>
              <a:rPr lang="zh-CN" altLang="en-US" sz="1200" dirty="0">
                <a:latin typeface="Impact" panose="020B0806030902050204" pitchFamily="34" charset="0"/>
                <a:ea typeface="黑体" panose="02010609060101010101" pitchFamily="49" charset="-122"/>
              </a:rPr>
              <a:t>邮政编码：</a:t>
            </a:r>
            <a:r>
              <a:rPr lang="en-US" altLang="zh-CN" sz="1400" dirty="0">
                <a:latin typeface="Impact" panose="020B0806030902050204" pitchFamily="34" charset="0"/>
                <a:ea typeface="黑体" panose="02010609060101010101" pitchFamily="49" charset="-122"/>
              </a:rPr>
              <a:t>610041</a:t>
            </a:r>
            <a:endParaRPr lang="zh-CN" altLang="en-US" sz="1400" dirty="0">
              <a:latin typeface="Impact" panose="020B0806030902050204" pitchFamily="34" charset="0"/>
              <a:ea typeface="黑体" panose="02010609060101010101" pitchFamily="49" charset="-122"/>
            </a:endParaRPr>
          </a:p>
        </p:txBody>
      </p:sp>
      <p:grpSp>
        <p:nvGrpSpPr>
          <p:cNvPr id="9" name="组合 8"/>
          <p:cNvGrpSpPr/>
          <p:nvPr/>
        </p:nvGrpSpPr>
        <p:grpSpPr>
          <a:xfrm>
            <a:off x="2643174" y="1734447"/>
            <a:ext cx="2357454" cy="307777"/>
            <a:chOff x="2643174" y="1734447"/>
            <a:chExt cx="2357454" cy="307777"/>
          </a:xfrm>
        </p:grpSpPr>
        <p:sp>
          <p:nvSpPr>
            <p:cNvPr id="10" name="TextBox 9">
              <a:hlinkClick r:id="rId3"/>
            </p:cNvPr>
            <p:cNvSpPr txBox="1"/>
            <p:nvPr/>
          </p:nvSpPr>
          <p:spPr>
            <a:xfrm>
              <a:off x="2643174" y="1734447"/>
              <a:ext cx="2357454" cy="307777"/>
            </a:xfrm>
            <a:prstGeom prst="rect">
              <a:avLst/>
            </a:prstGeom>
            <a:noFill/>
          </p:spPr>
          <p:txBody>
            <a:bodyPr wrap="square" rtlCol="0">
              <a:spAutoFit/>
            </a:bodyPr>
            <a:lstStyle/>
            <a:p>
              <a:r>
                <a:rPr lang="zh-CN" altLang="en-US" sz="1200" dirty="0">
                  <a:latin typeface="黑体" panose="02010609060101010101" pitchFamily="49" charset="-122"/>
                  <a:ea typeface="黑体" panose="02010609060101010101" pitchFamily="49" charset="-122"/>
                </a:rPr>
                <a:t>公司网址：</a:t>
              </a:r>
              <a:r>
                <a:rPr lang="en-US" altLang="zh-CN" sz="1400" dirty="0">
                  <a:latin typeface="Impact" panose="020B0806030902050204" pitchFamily="34" charset="0"/>
                  <a:ea typeface="黑体" panose="02010609060101010101" pitchFamily="49" charset="-122"/>
                </a:rPr>
                <a:t>BTQH.COM</a:t>
              </a:r>
              <a:endParaRPr lang="zh-CN" altLang="en-US" sz="1400" dirty="0">
                <a:latin typeface="Impact" panose="020B0806030902050204" pitchFamily="34" charset="0"/>
                <a:ea typeface="黑体" panose="02010609060101010101" pitchFamily="49" charset="-122"/>
              </a:endParaRPr>
            </a:p>
          </p:txBody>
        </p:sp>
        <p:sp>
          <p:nvSpPr>
            <p:cNvPr id="11" name="等腰三角形 10">
              <a:hlinkClick r:id="rId3"/>
            </p:cNvPr>
            <p:cNvSpPr/>
            <p:nvPr/>
          </p:nvSpPr>
          <p:spPr>
            <a:xfrm rot="5400000">
              <a:off x="4357686" y="1810800"/>
              <a:ext cx="142876" cy="142876"/>
            </a:xfrm>
            <a:prstGeom prs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grpSp>
      <p:grpSp>
        <p:nvGrpSpPr>
          <p:cNvPr id="31" name="组合 30"/>
          <p:cNvGrpSpPr/>
          <p:nvPr userDrawn="1"/>
        </p:nvGrpSpPr>
        <p:grpSpPr>
          <a:xfrm>
            <a:off x="38708" y="12065"/>
            <a:ext cx="2868930" cy="523240"/>
            <a:chOff x="0" y="2857502"/>
            <a:chExt cx="2497822" cy="428628"/>
          </a:xfrm>
          <a:solidFill>
            <a:srgbClr val="899BCA"/>
          </a:solidFill>
          <a:effectLst>
            <a:outerShdw blurRad="50800" dist="38100" algn="l" rotWithShape="0">
              <a:prstClr val="black">
                <a:alpha val="40000"/>
              </a:prstClr>
            </a:outerShdw>
          </a:effectLst>
        </p:grpSpPr>
        <p:sp>
          <p:nvSpPr>
            <p:cNvPr id="32" name="矩形 3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33" name="直角三角形 3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34" name="组合 7"/>
            <p:cNvGrpSpPr/>
            <p:nvPr/>
          </p:nvGrpSpPr>
          <p:grpSpPr>
            <a:xfrm>
              <a:off x="1928794" y="2857502"/>
              <a:ext cx="569028" cy="428628"/>
              <a:chOff x="2073356" y="2857502"/>
              <a:chExt cx="569028" cy="428628"/>
            </a:xfrm>
            <a:grpFill/>
          </p:grpSpPr>
          <p:sp>
            <p:nvSpPr>
              <p:cNvPr id="3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36" name="直角三角形 3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2" name="标题 21" hidden="1"/>
          <p:cNvSpPr>
            <a:spLocks noGrp="1"/>
          </p:cNvSpPr>
          <p:nvPr>
            <p:ph type="title"/>
          </p:nvPr>
        </p:nvSpPr>
        <p:spPr>
          <a:xfrm>
            <a:off x="71406" y="142858"/>
            <a:ext cx="3286148" cy="428628"/>
          </a:xfrm>
        </p:spPr>
        <p:txBody>
          <a:bodyPr>
            <a:normAutofit/>
          </a:bodyPr>
          <a:lstStyle/>
          <a:p>
            <a:r>
              <a:rPr lang="zh-CN" altLang="en-US" dirty="0"/>
              <a:t>联系我们</a:t>
            </a:r>
            <a:r>
              <a:rPr lang="en-US" altLang="zh-CN" dirty="0"/>
              <a:t>/</a:t>
            </a:r>
            <a:r>
              <a:rPr lang="en-US" altLang="zh-CN" dirty="0">
                <a:latin typeface="Agency FB" pitchFamily="34" charset="0"/>
              </a:rPr>
              <a:t>CONTACT US</a:t>
            </a:r>
            <a:endParaRPr lang="zh-CN" altLang="en-US" dirty="0">
              <a:latin typeface="Agency FB" pitchFamily="34" charset="0"/>
            </a:endParaRPr>
          </a:p>
        </p:txBody>
      </p:sp>
      <p:sp>
        <p:nvSpPr>
          <p:cNvPr id="4" name="标题 1"/>
          <p:cNvSpPr>
            <a:spLocks noGrp="1"/>
          </p:cNvSpPr>
          <p:nvPr/>
        </p:nvSpPr>
        <p:spPr>
          <a:xfrm>
            <a:off x="107950" y="-22860"/>
            <a:ext cx="2120900" cy="593090"/>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1800" b="1" kern="1200" baseline="0">
                <a:solidFill>
                  <a:schemeClr val="bg1"/>
                </a:solidFill>
                <a:effectLst/>
                <a:latin typeface="Agency FB" pitchFamily="34" charset="0"/>
                <a:ea typeface="黑体" panose="02010609060101010101" pitchFamily="49" charset="-122"/>
                <a:cs typeface="+mj-cs"/>
              </a:defRPr>
            </a:lvl1pPr>
          </a:lstStyle>
          <a:p>
            <a:pPr fontAlgn="auto">
              <a:spcAft>
                <a:spcPts val="0"/>
              </a:spcAft>
              <a:defRPr/>
            </a:pPr>
            <a:r>
              <a:rPr lang="zh-CN" altLang="en-US" sz="2400" dirty="0">
                <a:cs typeface="黑体" panose="02010609060101010101" pitchFamily="49" charset="-122"/>
              </a:rPr>
              <a:t>联系我们</a:t>
            </a:r>
          </a:p>
        </p:txBody>
      </p:sp>
      <p:pic>
        <p:nvPicPr>
          <p:cNvPr id="16" name="图片 15">
            <a:extLst>
              <a:ext uri="{FF2B5EF4-FFF2-40B4-BE49-F238E27FC236}">
                <a16:creationId xmlns="" xmlns:a16="http://schemas.microsoft.com/office/drawing/2014/main" id="{350AFD7E-8A7C-D01B-C179-D383EE1D9A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9521" y="3291830"/>
            <a:ext cx="3044958" cy="1078994"/>
          </a:xfrm>
          <a:prstGeom prst="rect">
            <a:avLst/>
          </a:prstGeom>
        </p:spPr>
      </p:pic>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userDrawn="1"/>
        </p:nvGrpSpPr>
        <p:grpSpPr>
          <a:xfrm>
            <a:off x="75495" y="12065"/>
            <a:ext cx="2868930" cy="523240"/>
            <a:chOff x="0" y="2857502"/>
            <a:chExt cx="2497822" cy="428628"/>
          </a:xfrm>
          <a:solidFill>
            <a:srgbClr val="899BCA"/>
          </a:solidFill>
          <a:effectLst>
            <a:outerShdw blurRad="50800" dist="38100" algn="l" rotWithShape="0">
              <a:prstClr val="black">
                <a:alpha val="40000"/>
              </a:prstClr>
            </a:outerShdw>
          </a:effectLst>
        </p:grpSpPr>
        <p:sp>
          <p:nvSpPr>
            <p:cNvPr id="22" name="矩形 21"/>
            <p:cNvSpPr/>
            <p:nvPr/>
          </p:nvSpPr>
          <p:spPr>
            <a:xfrm>
              <a:off x="0" y="2857502"/>
              <a:ext cx="1785918" cy="428628"/>
            </a:xfrm>
            <a:prstGeom prst="rect">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23" name="直角三角形 22"/>
            <p:cNvSpPr/>
            <p:nvPr/>
          </p:nvSpPr>
          <p:spPr>
            <a:xfrm>
              <a:off x="1785918" y="2857502"/>
              <a:ext cx="428400" cy="428628"/>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nvGrpSpPr>
            <p:cNvPr id="24" name="组合 7"/>
            <p:cNvGrpSpPr/>
            <p:nvPr/>
          </p:nvGrpSpPr>
          <p:grpSpPr>
            <a:xfrm>
              <a:off x="1928794" y="2857502"/>
              <a:ext cx="569028" cy="428628"/>
              <a:chOff x="2073356" y="2857502"/>
              <a:chExt cx="569028" cy="428628"/>
            </a:xfrm>
            <a:grpFill/>
          </p:grpSpPr>
          <p:sp>
            <p:nvSpPr>
              <p:cNvPr id="25" name="斜纹 4"/>
              <p:cNvSpPr/>
              <p:nvPr/>
            </p:nvSpPr>
            <p:spPr>
              <a:xfrm rot="5400000">
                <a:off x="2073356" y="2857502"/>
                <a:ext cx="428628" cy="428628"/>
              </a:xfrm>
              <a:prstGeom prst="diagStripe">
                <a:avLst>
                  <a:gd name="adj" fmla="val 67442"/>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solidFill>
                    <a:schemeClr val="tx1"/>
                  </a:solidFill>
                  <a:ea typeface="黑体" panose="02010609060101010101" pitchFamily="49" charset="-122"/>
                </a:endParaRPr>
              </a:p>
            </p:txBody>
          </p:sp>
          <p:sp>
            <p:nvSpPr>
              <p:cNvPr id="26" name="直角三角形 25"/>
              <p:cNvSpPr/>
              <p:nvPr/>
            </p:nvSpPr>
            <p:spPr>
              <a:xfrm>
                <a:off x="2501984" y="3145730"/>
                <a:ext cx="140400" cy="140400"/>
              </a:xfrm>
              <a:prstGeom prst="rtTriangle">
                <a:avLst/>
              </a:prstGeom>
              <a:grpFill/>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dirty="0">
                  <a:ea typeface="黑体" panose="02010609060101010101" pitchFamily="49" charset="-122"/>
                </a:endParaRPr>
              </a:p>
            </p:txBody>
          </p:sp>
        </p:grpSp>
      </p:grpSp>
      <p:sp>
        <p:nvSpPr>
          <p:cNvPr id="27" name="标题 26"/>
          <p:cNvSpPr>
            <a:spLocks noGrp="1"/>
          </p:cNvSpPr>
          <p:nvPr>
            <p:ph type="ctrTitle"/>
          </p:nvPr>
        </p:nvSpPr>
        <p:spPr>
          <a:xfrm>
            <a:off x="683568" y="-22860"/>
            <a:ext cx="1123315" cy="593090"/>
          </a:xfrm>
          <a:noFill/>
        </p:spPr>
        <p:txBody>
          <a:bodyPr vert="horz" lIns="91440" tIns="45720" rIns="91440" bIns="45720" rtlCol="0" anchor="ctr">
            <a:noAutofit/>
          </a:bodyPr>
          <a:lstStyle/>
          <a:p>
            <a:pPr fontAlgn="auto">
              <a:spcAft>
                <a:spcPts val="0"/>
              </a:spcAft>
              <a:defRPr/>
            </a:pPr>
            <a:r>
              <a:rPr lang="zh-CN" altLang="en-US" sz="2400" dirty="0">
                <a:cs typeface="黑体" panose="02010609060101010101" pitchFamily="49" charset="-122"/>
              </a:rPr>
              <a:t>目录</a:t>
            </a:r>
          </a:p>
        </p:txBody>
      </p:sp>
      <p:sp>
        <p:nvSpPr>
          <p:cNvPr id="28" name="矩形 27"/>
          <p:cNvSpPr/>
          <p:nvPr>
            <p:custDataLst>
              <p:tags r:id="rId1"/>
            </p:custDataLst>
          </p:nvPr>
        </p:nvSpPr>
        <p:spPr>
          <a:xfrm>
            <a:off x="3507105" y="1203960"/>
            <a:ext cx="2577063" cy="430887"/>
          </a:xfrm>
          <a:prstGeom prst="rect">
            <a:avLst/>
          </a:prstGeom>
        </p:spPr>
        <p:txBody>
          <a:bodyPr wrap="square">
            <a:spAutoFit/>
          </a:bodyPr>
          <a:lstStyle/>
          <a:p>
            <a:pPr>
              <a:lnSpc>
                <a:spcPct val="100000"/>
              </a:lnSpc>
              <a:spcBef>
                <a:spcPct val="50000"/>
              </a:spcBef>
              <a:buClr>
                <a:schemeClr val="accent1"/>
              </a:buClr>
              <a:buFontTx/>
              <a:buNone/>
            </a:pPr>
            <a:r>
              <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实</a:t>
            </a: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盘大赛整体情况</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29" name="矩形 28"/>
          <p:cNvSpPr/>
          <p:nvPr>
            <p:custDataLst>
              <p:tags r:id="rId2"/>
            </p:custDataLst>
          </p:nvPr>
        </p:nvSpPr>
        <p:spPr>
          <a:xfrm>
            <a:off x="3507105" y="2150110"/>
            <a:ext cx="3585175" cy="430887"/>
          </a:xfrm>
          <a:prstGeom prst="rect">
            <a:avLst/>
          </a:prstGeom>
        </p:spPr>
        <p:txBody>
          <a:bodyPr wrap="square">
            <a:spAutoFit/>
          </a:bodyPr>
          <a:lstStyle/>
          <a:p>
            <a:pPr>
              <a:lnSpc>
                <a:spcPct val="100000"/>
              </a:lnSpc>
              <a:spcBef>
                <a:spcPct val="50000"/>
              </a:spcBef>
              <a:buClr>
                <a:schemeClr val="accent1"/>
              </a:buClr>
              <a:buFontTx/>
              <a:buNone/>
            </a:pPr>
            <a:r>
              <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实</a:t>
            </a: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盘大赛品种盈利性分析</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30" name="矩形 29"/>
          <p:cNvSpPr/>
          <p:nvPr>
            <p:custDataLst>
              <p:tags r:id="rId3"/>
            </p:custDataLst>
          </p:nvPr>
        </p:nvSpPr>
        <p:spPr>
          <a:xfrm>
            <a:off x="3507105" y="3096895"/>
            <a:ext cx="3153127" cy="430887"/>
          </a:xfrm>
          <a:prstGeom prst="rect">
            <a:avLst/>
          </a:prstGeom>
        </p:spPr>
        <p:txBody>
          <a:bodyPr wrap="square">
            <a:spAutoFit/>
          </a:bodyPr>
          <a:lstStyle/>
          <a:p>
            <a:pPr algn="dist">
              <a:lnSpc>
                <a:spcPct val="100000"/>
              </a:lnSpc>
              <a:spcBef>
                <a:spcPct val="50000"/>
              </a:spcBef>
              <a:buClr>
                <a:schemeClr val="accent1"/>
              </a:buClr>
              <a:buFontTx/>
              <a:buNone/>
            </a:pPr>
            <a:r>
              <a:rPr lang="zh-CN" altLang="en-US" sz="2200" dirty="0" smtClean="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rPr>
              <a:t>交子期货优秀选手介绍</a:t>
            </a:r>
            <a:endParaRPr lang="zh-CN" altLang="en-US" sz="2200" dirty="0">
              <a:solidFill>
                <a:schemeClr val="tx1">
                  <a:lumMod val="75000"/>
                  <a:lumOff val="25000"/>
                </a:schemeClr>
              </a:solidFill>
              <a:latin typeface="思源黑体 Regular" panose="020B0500000000000000" charset="-122"/>
              <a:ea typeface="思源黑体 Regular" panose="020B0500000000000000" charset="-122"/>
              <a:cs typeface="思源黑体 Regular" panose="020B0500000000000000" charset="-122"/>
            </a:endParaRPr>
          </a:p>
        </p:txBody>
      </p:sp>
      <p:sp>
        <p:nvSpPr>
          <p:cNvPr id="38" name="燕尾形 37"/>
          <p:cNvSpPr/>
          <p:nvPr>
            <p:custDataLst>
              <p:tags r:id="rId4"/>
            </p:custDataLst>
          </p:nvPr>
        </p:nvSpPr>
        <p:spPr>
          <a:xfrm>
            <a:off x="3037840" y="1253490"/>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solidFill>
                <a:srgbClr val="E28F1F"/>
              </a:solidFill>
            </a:endParaRPr>
          </a:p>
        </p:txBody>
      </p:sp>
      <p:sp>
        <p:nvSpPr>
          <p:cNvPr id="39" name="燕尾形 38"/>
          <p:cNvSpPr/>
          <p:nvPr>
            <p:custDataLst>
              <p:tags r:id="rId5"/>
            </p:custDataLst>
          </p:nvPr>
        </p:nvSpPr>
        <p:spPr>
          <a:xfrm>
            <a:off x="3037840" y="2178050"/>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
        <p:nvSpPr>
          <p:cNvPr id="40" name="燕尾形 39"/>
          <p:cNvSpPr/>
          <p:nvPr>
            <p:custDataLst>
              <p:tags r:id="rId6"/>
            </p:custDataLst>
          </p:nvPr>
        </p:nvSpPr>
        <p:spPr>
          <a:xfrm>
            <a:off x="3037840" y="3118485"/>
            <a:ext cx="344805" cy="287655"/>
          </a:xfrm>
          <a:prstGeom prst="chevron">
            <a:avLst/>
          </a:prstGeom>
        </p:spPr>
        <p:style>
          <a:lnRef idx="0">
            <a:srgbClr val="FFFFFF"/>
          </a:lnRef>
          <a:fillRef idx="3">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a:xfrm>
            <a:off x="2326640" y="2121535"/>
            <a:ext cx="6460490" cy="1021715"/>
          </a:xfrm>
        </p:spPr>
        <p:txBody>
          <a:bodyPr>
            <a:noAutofit/>
          </a:bodyPr>
          <a:lstStyle/>
          <a:p>
            <a:r>
              <a:rPr lang="zh-CN" altLang="en-US" sz="3200" dirty="0">
                <a:solidFill>
                  <a:schemeClr val="tx1">
                    <a:lumMod val="65000"/>
                    <a:lumOff val="35000"/>
                  </a:schemeClr>
                </a:solidFill>
                <a:latin typeface="黑体" panose="02010609060101010101" pitchFamily="49" charset="-122"/>
                <a:sym typeface="+mn-ea"/>
              </a:rPr>
              <a:t>实</a:t>
            </a:r>
            <a:r>
              <a:rPr lang="zh-CN" altLang="en-US" sz="3200" dirty="0" smtClean="0">
                <a:solidFill>
                  <a:schemeClr val="tx1">
                    <a:lumMod val="65000"/>
                    <a:lumOff val="35000"/>
                  </a:schemeClr>
                </a:solidFill>
                <a:latin typeface="黑体" panose="02010609060101010101" pitchFamily="49" charset="-122"/>
                <a:sym typeface="+mn-ea"/>
              </a:rPr>
              <a:t>盘大赛整体情况</a:t>
            </a:r>
            <a:endParaRPr lang="zh-CN" altLang="en-US" sz="3200" dirty="0">
              <a:solidFill>
                <a:schemeClr val="tx1">
                  <a:lumMod val="65000"/>
                  <a:lumOff val="35000"/>
                </a:schemeClr>
              </a:solidFill>
              <a:latin typeface="黑体" panose="02010609060101010101" pitchFamily="49" charset="-122"/>
              <a:sym typeface="+mn-ea"/>
            </a:endParaRPr>
          </a:p>
        </p:txBody>
      </p:sp>
      <p:sp>
        <p:nvSpPr>
          <p:cNvPr id="15" name="文本占位符 14"/>
          <p:cNvSpPr>
            <a:spLocks noGrp="1"/>
          </p:cNvSpPr>
          <p:nvPr>
            <p:ph type="subTitle" idx="1"/>
          </p:nvPr>
        </p:nvSpPr>
        <p:spPr/>
        <p:txBody>
          <a:bodyPr/>
          <a:lstStyle/>
          <a:p>
            <a:r>
              <a:rPr lang="en-US" altLang="zh-CN" dirty="0">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1</a:t>
            </a:r>
            <a:endParaRPr lang="zh-CN" altLang="en-US" b="1" dirty="0">
              <a:solidFill>
                <a:srgbClr val="F1AF00"/>
              </a:solidFill>
              <a:latin typeface="Times New Roman" panose="02020603050405020304" pitchFamily="18" charset="0"/>
              <a:cs typeface="Times New Roman" panose="02020603050405020304" pitchFamily="18" charset="0"/>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实盘大赛之期末市值权益和累计净</a:t>
            </a:r>
            <a:r>
              <a:rPr lang="zh-CN" altLang="en-US" dirty="0">
                <a:solidFill>
                  <a:schemeClr val="tx1"/>
                </a:solidFill>
              </a:rPr>
              <a:t>利润</a:t>
            </a:r>
          </a:p>
        </p:txBody>
      </p:sp>
      <p:sp>
        <p:nvSpPr>
          <p:cNvPr id="2" name="TextBox 1"/>
          <p:cNvSpPr txBox="1"/>
          <p:nvPr/>
        </p:nvSpPr>
        <p:spPr>
          <a:xfrm>
            <a:off x="395536" y="3363838"/>
            <a:ext cx="8208912"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16</a:t>
            </a:r>
            <a:r>
              <a:rPr lang="zh-CN" altLang="en-US" dirty="0" smtClean="0"/>
              <a:t>日</a:t>
            </a:r>
            <a:r>
              <a:rPr lang="zh-CN" altLang="en-US" dirty="0" smtClean="0"/>
              <a:t>当周，实盘大赛期末市值权益持续增长至</a:t>
            </a:r>
            <a:r>
              <a:rPr lang="en-US" altLang="zh-CN" dirty="0" smtClean="0"/>
              <a:t>458</a:t>
            </a:r>
            <a:r>
              <a:rPr lang="zh-CN" altLang="en-US" dirty="0" smtClean="0"/>
              <a:t>亿</a:t>
            </a:r>
            <a:r>
              <a:rPr lang="zh-CN" altLang="en-US" dirty="0" smtClean="0"/>
              <a:t>，环比增速</a:t>
            </a:r>
            <a:r>
              <a:rPr lang="zh-CN" altLang="en-US" dirty="0" smtClean="0"/>
              <a:t>为</a:t>
            </a:r>
            <a:r>
              <a:rPr lang="en-US" altLang="zh-CN" dirty="0" smtClean="0"/>
              <a:t>-0.33</a:t>
            </a:r>
            <a:r>
              <a:rPr lang="en-US" altLang="zh-CN" dirty="0" smtClean="0"/>
              <a:t>%</a:t>
            </a:r>
            <a:r>
              <a:rPr lang="zh-CN" altLang="en-US" dirty="0" smtClean="0"/>
              <a:t>。</a:t>
            </a:r>
            <a:endParaRPr lang="en-US" altLang="zh-CN" dirty="0" smtClean="0"/>
          </a:p>
          <a:p>
            <a:r>
              <a:rPr lang="en-US" altLang="zh-CN" dirty="0" smtClean="0"/>
              <a:t>2</a:t>
            </a:r>
            <a:r>
              <a:rPr lang="zh-CN" altLang="en-US" dirty="0" smtClean="0"/>
              <a:t>、截至</a:t>
            </a:r>
            <a:r>
              <a:rPr lang="en-US" altLang="zh-CN" dirty="0"/>
              <a:t>5</a:t>
            </a:r>
            <a:r>
              <a:rPr lang="zh-CN" altLang="en-US" dirty="0" smtClean="0"/>
              <a:t>月</a:t>
            </a:r>
            <a:r>
              <a:rPr lang="en-US" altLang="zh-CN" dirty="0" smtClean="0"/>
              <a:t>16</a:t>
            </a:r>
            <a:r>
              <a:rPr lang="zh-CN" altLang="en-US" dirty="0" smtClean="0"/>
              <a:t>日</a:t>
            </a:r>
            <a:r>
              <a:rPr lang="zh-CN" altLang="en-US" dirty="0"/>
              <a:t>当周，累计净利润</a:t>
            </a:r>
            <a:r>
              <a:rPr lang="en-US" altLang="zh-CN" dirty="0" smtClean="0"/>
              <a:t>-</a:t>
            </a:r>
            <a:r>
              <a:rPr lang="en-US" altLang="zh-CN" dirty="0" smtClean="0"/>
              <a:t>19.89</a:t>
            </a:r>
            <a:r>
              <a:rPr lang="zh-CN" altLang="en-US" dirty="0" smtClean="0"/>
              <a:t>亿</a:t>
            </a:r>
            <a:r>
              <a:rPr lang="zh-CN" altLang="en-US" dirty="0"/>
              <a:t>，环比</a:t>
            </a:r>
            <a:r>
              <a:rPr lang="en-US" altLang="zh-CN" dirty="0" smtClean="0"/>
              <a:t>-</a:t>
            </a:r>
            <a:r>
              <a:rPr lang="en-US" altLang="zh-CN" dirty="0" smtClean="0"/>
              <a:t>8.36</a:t>
            </a:r>
            <a:r>
              <a:rPr lang="zh-CN" altLang="en-US" dirty="0" smtClean="0"/>
              <a:t>亿</a:t>
            </a:r>
            <a:r>
              <a:rPr lang="zh-CN" altLang="en-US" dirty="0"/>
              <a:t>，环比</a:t>
            </a:r>
            <a:r>
              <a:rPr lang="en-US" altLang="zh-CN" dirty="0" smtClean="0"/>
              <a:t>-</a:t>
            </a:r>
            <a:r>
              <a:rPr lang="en-US" altLang="zh-CN" dirty="0" smtClean="0"/>
              <a:t>72.57</a:t>
            </a:r>
            <a:r>
              <a:rPr lang="en-US" altLang="zh-CN" dirty="0" smtClean="0"/>
              <a:t>%</a:t>
            </a:r>
            <a:r>
              <a:rPr lang="zh-CN" altLang="en-US" dirty="0" smtClean="0"/>
              <a:t>。</a:t>
            </a:r>
            <a:endParaRPr lang="zh-CN" altLang="en-US" dirty="0"/>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627533"/>
            <a:ext cx="3946510" cy="23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2046" y="627533"/>
            <a:ext cx="4190394" cy="23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0455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实盘大赛之参赛人数和入金出金</a:t>
            </a:r>
            <a:endParaRPr lang="zh-CN" altLang="en-US" dirty="0">
              <a:solidFill>
                <a:schemeClr val="tx1"/>
              </a:solidFill>
            </a:endParaRPr>
          </a:p>
        </p:txBody>
      </p:sp>
      <p:sp>
        <p:nvSpPr>
          <p:cNvPr id="2" name="TextBox 1"/>
          <p:cNvSpPr txBox="1"/>
          <p:nvPr/>
        </p:nvSpPr>
        <p:spPr>
          <a:xfrm>
            <a:off x="611560" y="3219822"/>
            <a:ext cx="7992887" cy="1200329"/>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16</a:t>
            </a:r>
            <a:r>
              <a:rPr lang="zh-CN" altLang="en-US" dirty="0" smtClean="0"/>
              <a:t>日</a:t>
            </a:r>
            <a:r>
              <a:rPr lang="zh-CN" altLang="en-US" dirty="0"/>
              <a:t>当周，实盘大赛参赛人数为</a:t>
            </a:r>
            <a:r>
              <a:rPr lang="en-US" altLang="zh-CN" dirty="0" smtClean="0"/>
              <a:t>136581</a:t>
            </a:r>
            <a:r>
              <a:rPr lang="zh-CN" altLang="en-US" dirty="0" smtClean="0"/>
              <a:t>，</a:t>
            </a:r>
            <a:r>
              <a:rPr lang="zh-CN" altLang="en-US" dirty="0"/>
              <a:t>累计盈利人数为</a:t>
            </a:r>
            <a:r>
              <a:rPr lang="en-US" altLang="zh-CN" dirty="0" smtClean="0"/>
              <a:t>36092</a:t>
            </a:r>
            <a:r>
              <a:rPr lang="zh-CN" altLang="en-US" dirty="0" smtClean="0"/>
              <a:t>，</a:t>
            </a:r>
            <a:r>
              <a:rPr lang="zh-CN" altLang="en-US" dirty="0"/>
              <a:t>占比</a:t>
            </a:r>
            <a:r>
              <a:rPr lang="en-US" altLang="zh-CN" dirty="0" smtClean="0"/>
              <a:t>26.43%</a:t>
            </a:r>
            <a:r>
              <a:rPr lang="zh-CN" altLang="en-US" dirty="0"/>
              <a:t>，环</a:t>
            </a:r>
            <a:r>
              <a:rPr lang="zh-CN" altLang="en-US" dirty="0" smtClean="0"/>
              <a:t>比</a:t>
            </a:r>
            <a:r>
              <a:rPr lang="en-US" altLang="zh-CN" dirty="0" smtClean="0"/>
              <a:t>-</a:t>
            </a:r>
            <a:r>
              <a:rPr lang="en-US" altLang="zh-CN" dirty="0" smtClean="0"/>
              <a:t>0.04</a:t>
            </a:r>
            <a:r>
              <a:rPr lang="en-US" altLang="zh-CN" dirty="0" smtClean="0"/>
              <a:t>%</a:t>
            </a:r>
            <a:r>
              <a:rPr lang="zh-CN" altLang="en-US" dirty="0"/>
              <a:t>；累计亏损</a:t>
            </a:r>
            <a:r>
              <a:rPr lang="zh-CN" altLang="en-US" dirty="0" smtClean="0"/>
              <a:t>人数</a:t>
            </a:r>
            <a:r>
              <a:rPr lang="en-US" altLang="zh-CN" dirty="0" smtClean="0"/>
              <a:t>88854</a:t>
            </a:r>
            <a:r>
              <a:rPr lang="zh-CN" altLang="en-US" dirty="0" smtClean="0"/>
              <a:t>，</a:t>
            </a:r>
            <a:r>
              <a:rPr lang="zh-CN" altLang="en-US" dirty="0"/>
              <a:t>占比</a:t>
            </a:r>
            <a:r>
              <a:rPr lang="en-US" altLang="zh-CN" dirty="0" smtClean="0"/>
              <a:t>65.06%</a:t>
            </a:r>
            <a:r>
              <a:rPr lang="zh-CN" altLang="en-US" dirty="0"/>
              <a:t>，环</a:t>
            </a:r>
            <a:r>
              <a:rPr lang="zh-CN" altLang="en-US" dirty="0" smtClean="0"/>
              <a:t>比</a:t>
            </a:r>
            <a:r>
              <a:rPr lang="en-US" altLang="zh-CN" dirty="0" smtClean="0"/>
              <a:t>0.31</a:t>
            </a:r>
            <a:r>
              <a:rPr lang="en-US" altLang="zh-CN" dirty="0" smtClean="0"/>
              <a:t>%</a:t>
            </a:r>
            <a:r>
              <a:rPr lang="zh-CN" altLang="en-US" dirty="0"/>
              <a:t>。</a:t>
            </a:r>
          </a:p>
          <a:p>
            <a:r>
              <a:rPr lang="en-US" altLang="zh-CN" dirty="0" smtClean="0"/>
              <a:t>2</a:t>
            </a:r>
            <a:r>
              <a:rPr lang="zh-CN" altLang="en-US" dirty="0" smtClean="0"/>
              <a:t>、截至</a:t>
            </a:r>
            <a:r>
              <a:rPr lang="en-US" altLang="zh-CN" dirty="0"/>
              <a:t>5</a:t>
            </a:r>
            <a:r>
              <a:rPr lang="zh-CN" altLang="en-US" dirty="0" smtClean="0"/>
              <a:t>月</a:t>
            </a:r>
            <a:r>
              <a:rPr lang="en-US" altLang="zh-CN" dirty="0" smtClean="0"/>
              <a:t>16</a:t>
            </a:r>
            <a:r>
              <a:rPr lang="zh-CN" altLang="en-US" dirty="0" smtClean="0"/>
              <a:t>日</a:t>
            </a:r>
            <a:r>
              <a:rPr lang="zh-CN" altLang="en-US" dirty="0" smtClean="0"/>
              <a:t>当周，累计总出金</a:t>
            </a:r>
            <a:r>
              <a:rPr lang="en-US" altLang="zh-CN" dirty="0" smtClean="0"/>
              <a:t>258.4</a:t>
            </a:r>
            <a:r>
              <a:rPr lang="zh-CN" altLang="en-US" dirty="0" smtClean="0"/>
              <a:t>亿</a:t>
            </a:r>
            <a:r>
              <a:rPr lang="zh-CN" altLang="en-US" dirty="0" smtClean="0"/>
              <a:t>，累计总入金</a:t>
            </a:r>
            <a:r>
              <a:rPr lang="en-US" altLang="zh-CN" dirty="0" smtClean="0"/>
              <a:t>264.43</a:t>
            </a:r>
            <a:r>
              <a:rPr lang="zh-CN" altLang="en-US" dirty="0" smtClean="0"/>
              <a:t>亿</a:t>
            </a:r>
            <a:r>
              <a:rPr lang="zh-CN" altLang="en-US" dirty="0" smtClean="0"/>
              <a:t>，净入</a:t>
            </a:r>
            <a:r>
              <a:rPr lang="zh-CN" altLang="en-US" dirty="0" smtClean="0"/>
              <a:t>金</a:t>
            </a:r>
            <a:r>
              <a:rPr lang="en-US" altLang="zh-CN" dirty="0" smtClean="0"/>
              <a:t>6.03</a:t>
            </a:r>
            <a:r>
              <a:rPr lang="zh-CN" altLang="en-US" dirty="0" smtClean="0"/>
              <a:t>亿，环比</a:t>
            </a:r>
            <a:r>
              <a:rPr lang="en-US" altLang="zh-CN" dirty="0" smtClean="0"/>
              <a:t>+72.55%</a:t>
            </a:r>
            <a:r>
              <a:rPr lang="zh-CN" altLang="en-US" dirty="0" smtClean="0"/>
              <a:t>。</a:t>
            </a:r>
            <a:endParaRPr lang="en-US" altLang="zh-CN" dirty="0" smtClean="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08030"/>
            <a:ext cx="3996443" cy="21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003" y="708030"/>
            <a:ext cx="4140462" cy="218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410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标题 13"/>
          <p:cNvSpPr>
            <a:spLocks noGrp="1"/>
          </p:cNvSpPr>
          <p:nvPr>
            <p:ph type="title"/>
          </p:nvPr>
        </p:nvSpPr>
        <p:spPr/>
        <p:txBody>
          <a:bodyPr>
            <a:noAutofit/>
          </a:bodyPr>
          <a:lstStyle/>
          <a:p>
            <a:r>
              <a:rPr lang="zh-CN" altLang="en-US" sz="3200" kern="0" dirty="0"/>
              <a:t>实</a:t>
            </a:r>
            <a:r>
              <a:rPr lang="zh-CN" altLang="en-US" sz="3200" kern="0" dirty="0" smtClean="0"/>
              <a:t>盘大赛品种盈利性分析</a:t>
            </a:r>
            <a:endParaRPr lang="zh-CN" altLang="en-US" sz="3200" kern="0" dirty="0"/>
          </a:p>
        </p:txBody>
      </p:sp>
      <p:sp>
        <p:nvSpPr>
          <p:cNvPr id="15" name="文本占位符 14"/>
          <p:cNvSpPr>
            <a:spLocks noGrp="1"/>
          </p:cNvSpPr>
          <p:nvPr>
            <p:ph type="subTitle" idx="1"/>
          </p:nvPr>
        </p:nvSpPr>
        <p:spPr/>
        <p:txBody>
          <a:bodyPr/>
          <a:lstStyle/>
          <a:p>
            <a:r>
              <a:rPr lang="en-US" altLang="zh-CN" dirty="0">
                <a:solidFill>
                  <a:srgbClr val="7F7F7F"/>
                </a:solidFill>
                <a:latin typeface="Times New Roman" panose="02020603050405020304" pitchFamily="18" charset="0"/>
                <a:cs typeface="Times New Roman" panose="02020603050405020304" pitchFamily="18" charset="0"/>
              </a:rPr>
              <a:t>PART </a:t>
            </a:r>
            <a:r>
              <a:rPr lang="en-US" altLang="zh-CN" b="1" dirty="0">
                <a:solidFill>
                  <a:srgbClr val="F1AF00"/>
                </a:solidFill>
                <a:latin typeface="Times New Roman" panose="02020603050405020304" pitchFamily="18" charset="0"/>
                <a:cs typeface="Times New Roman" panose="02020603050405020304" pitchFamily="18" charset="0"/>
              </a:rPr>
              <a:t>2</a:t>
            </a: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normAutofit/>
          </a:bodyPr>
          <a:lstStyle/>
          <a:p>
            <a:r>
              <a:rPr lang="zh-CN" altLang="en-US" dirty="0" smtClean="0">
                <a:solidFill>
                  <a:schemeClr val="tx1"/>
                </a:solidFill>
              </a:rPr>
              <a:t>实盘大赛之</a:t>
            </a:r>
            <a:r>
              <a:rPr lang="zh-CN" altLang="en-US" dirty="0">
                <a:solidFill>
                  <a:schemeClr val="tx1"/>
                </a:solidFill>
              </a:rPr>
              <a:t>品种</a:t>
            </a:r>
            <a:r>
              <a:rPr lang="zh-CN" altLang="en-US" dirty="0" smtClean="0">
                <a:solidFill>
                  <a:schemeClr val="tx1"/>
                </a:solidFill>
              </a:rPr>
              <a:t>累计净利润排序</a:t>
            </a:r>
            <a:endParaRPr lang="zh-CN" alt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674" y="627534"/>
            <a:ext cx="8180840"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674" y="2571750"/>
            <a:ext cx="818084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676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实盘大赛之累计期货品种净利润</a:t>
            </a:r>
            <a:endParaRPr lang="zh-CN" altLang="en-US" dirty="0">
              <a:solidFill>
                <a:schemeClr val="tx1"/>
              </a:solidFill>
            </a:endParaRPr>
          </a:p>
        </p:txBody>
      </p:sp>
      <p:sp>
        <p:nvSpPr>
          <p:cNvPr id="3" name="TextBox 2"/>
          <p:cNvSpPr txBox="1"/>
          <p:nvPr/>
        </p:nvSpPr>
        <p:spPr>
          <a:xfrm>
            <a:off x="539552" y="3435846"/>
            <a:ext cx="7848872" cy="923330"/>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16</a:t>
            </a:r>
            <a:r>
              <a:rPr lang="zh-CN" altLang="en-US" dirty="0" smtClean="0"/>
              <a:t>日</a:t>
            </a:r>
            <a:r>
              <a:rPr lang="zh-CN" altLang="en-US" dirty="0" smtClean="0"/>
              <a:t>当周，累计期货品种净利润</a:t>
            </a:r>
            <a:r>
              <a:rPr lang="en-US" altLang="zh-CN" dirty="0" smtClean="0"/>
              <a:t>-1</a:t>
            </a:r>
            <a:r>
              <a:rPr lang="en-US" altLang="zh-CN" dirty="0" smtClean="0"/>
              <a:t>2.88</a:t>
            </a:r>
            <a:r>
              <a:rPr lang="zh-CN" altLang="en-US" dirty="0" smtClean="0"/>
              <a:t>亿</a:t>
            </a:r>
            <a:r>
              <a:rPr lang="zh-CN" altLang="en-US" dirty="0" smtClean="0"/>
              <a:t>，环</a:t>
            </a:r>
            <a:r>
              <a:rPr lang="zh-CN" altLang="en-US" dirty="0" smtClean="0"/>
              <a:t>比</a:t>
            </a:r>
            <a:r>
              <a:rPr lang="en-US" altLang="zh-CN" dirty="0" smtClean="0"/>
              <a:t>-6.53</a:t>
            </a:r>
            <a:r>
              <a:rPr lang="zh-CN" altLang="en-US" dirty="0" smtClean="0"/>
              <a:t>亿。</a:t>
            </a:r>
            <a:endParaRPr lang="en-US" altLang="zh-CN" dirty="0" smtClean="0"/>
          </a:p>
          <a:p>
            <a:r>
              <a:rPr lang="en-US" altLang="zh-CN" dirty="0" smtClean="0"/>
              <a:t>2</a:t>
            </a:r>
            <a:r>
              <a:rPr lang="zh-CN" altLang="en-US" dirty="0" smtClean="0"/>
              <a:t>、其中，盈利品种</a:t>
            </a:r>
            <a:r>
              <a:rPr lang="en-US" altLang="zh-CN" dirty="0" smtClean="0"/>
              <a:t>24</a:t>
            </a:r>
            <a:r>
              <a:rPr lang="zh-CN" altLang="en-US" dirty="0" smtClean="0"/>
              <a:t>个</a:t>
            </a:r>
            <a:r>
              <a:rPr lang="zh-CN" altLang="en-US" dirty="0" smtClean="0"/>
              <a:t>，占有交易品种</a:t>
            </a:r>
            <a:r>
              <a:rPr lang="en-US" altLang="zh-CN" dirty="0" smtClean="0"/>
              <a:t>76</a:t>
            </a:r>
            <a:r>
              <a:rPr lang="zh-CN" altLang="en-US" dirty="0" smtClean="0"/>
              <a:t>个</a:t>
            </a:r>
            <a:r>
              <a:rPr lang="zh-CN" altLang="en-US" dirty="0" smtClean="0"/>
              <a:t>的</a:t>
            </a:r>
            <a:r>
              <a:rPr lang="en-US" altLang="zh-CN" dirty="0" smtClean="0"/>
              <a:t>32</a:t>
            </a:r>
            <a:r>
              <a:rPr lang="en-US" altLang="zh-CN" dirty="0" smtClean="0"/>
              <a:t>%</a:t>
            </a:r>
            <a:r>
              <a:rPr lang="zh-CN" altLang="en-US" dirty="0" smtClean="0"/>
              <a:t>。</a:t>
            </a:r>
            <a:endParaRPr lang="en-US" altLang="zh-CN" dirty="0" smtClean="0"/>
          </a:p>
          <a:p>
            <a:r>
              <a:rPr lang="en-US" altLang="zh-CN" dirty="0" smtClean="0"/>
              <a:t>3</a:t>
            </a:r>
            <a:r>
              <a:rPr lang="zh-CN" altLang="en-US" dirty="0" smtClean="0"/>
              <a:t>、其中，前十盈利品种盈利占所有盈利品种总盈利的</a:t>
            </a:r>
            <a:r>
              <a:rPr lang="en-US" altLang="zh-CN" dirty="0" smtClean="0"/>
              <a:t>96.81%</a:t>
            </a:r>
            <a:r>
              <a:rPr lang="zh-CN" altLang="en-US" dirty="0" smtClean="0"/>
              <a:t>，环比</a:t>
            </a:r>
            <a:r>
              <a:rPr lang="en-US" altLang="zh-CN" dirty="0" smtClean="0"/>
              <a:t>-</a:t>
            </a:r>
            <a:r>
              <a:rPr lang="en-US" altLang="zh-CN" dirty="0" smtClean="0"/>
              <a:t>1.26</a:t>
            </a:r>
            <a:r>
              <a:rPr lang="en-US" altLang="zh-CN" dirty="0" smtClean="0"/>
              <a:t>%</a:t>
            </a:r>
            <a:r>
              <a:rPr lang="zh-CN" altLang="en-US" dirty="0" smtClean="0"/>
              <a:t>。</a:t>
            </a:r>
            <a:endParaRPr lang="zh-CN" alt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87" y="843558"/>
            <a:ext cx="7632848"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86470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 xmlns:a16="http://schemas.microsoft.com/office/drawing/2014/main" id="{C7173BC3-D6D6-4874-8303-5EF6B7F603AE}"/>
              </a:ext>
            </a:extLst>
          </p:cNvPr>
          <p:cNvSpPr>
            <a:spLocks noGrp="1"/>
          </p:cNvSpPr>
          <p:nvPr>
            <p:ph type="title"/>
          </p:nvPr>
        </p:nvSpPr>
        <p:spPr/>
        <p:txBody>
          <a:bodyPr/>
          <a:lstStyle/>
          <a:p>
            <a:r>
              <a:rPr lang="zh-CN" altLang="en-US" dirty="0" smtClean="0">
                <a:solidFill>
                  <a:schemeClr val="tx1"/>
                </a:solidFill>
              </a:rPr>
              <a:t>实盘大赛之品种盈利性分析</a:t>
            </a:r>
            <a:endParaRPr lang="zh-CN" altLang="en-US" dirty="0">
              <a:solidFill>
                <a:schemeClr val="tx1"/>
              </a:solidFill>
            </a:endParaRPr>
          </a:p>
        </p:txBody>
      </p:sp>
      <p:sp>
        <p:nvSpPr>
          <p:cNvPr id="3" name="TextBox 2"/>
          <p:cNvSpPr txBox="1"/>
          <p:nvPr/>
        </p:nvSpPr>
        <p:spPr>
          <a:xfrm>
            <a:off x="323528" y="3291830"/>
            <a:ext cx="8136904" cy="1477328"/>
          </a:xfrm>
          <a:prstGeom prst="rect">
            <a:avLst/>
          </a:prstGeom>
          <a:noFill/>
        </p:spPr>
        <p:txBody>
          <a:bodyPr wrap="square" rtlCol="0">
            <a:spAutoFit/>
          </a:bodyPr>
          <a:lstStyle/>
          <a:p>
            <a:r>
              <a:rPr lang="en-US" altLang="zh-CN" dirty="0" smtClean="0"/>
              <a:t>1</a:t>
            </a:r>
            <a:r>
              <a:rPr lang="zh-CN" altLang="en-US" dirty="0" smtClean="0"/>
              <a:t>、截至</a:t>
            </a:r>
            <a:r>
              <a:rPr lang="en-US" altLang="zh-CN" dirty="0"/>
              <a:t>5</a:t>
            </a:r>
            <a:r>
              <a:rPr lang="zh-CN" altLang="en-US" dirty="0" smtClean="0"/>
              <a:t>月</a:t>
            </a:r>
            <a:r>
              <a:rPr lang="en-US" altLang="zh-CN" dirty="0" smtClean="0"/>
              <a:t>16</a:t>
            </a:r>
            <a:r>
              <a:rPr lang="zh-CN" altLang="en-US" dirty="0" smtClean="0"/>
              <a:t>日</a:t>
            </a:r>
            <a:r>
              <a:rPr lang="zh-CN" altLang="en-US" dirty="0" smtClean="0"/>
              <a:t>当周</a:t>
            </a:r>
            <a:r>
              <a:rPr lang="zh-CN" altLang="en-US" dirty="0" smtClean="0"/>
              <a:t>，前十盈利品种环比上周变化</a:t>
            </a:r>
            <a:r>
              <a:rPr lang="en-US" altLang="zh-CN" dirty="0" smtClean="0"/>
              <a:t>2</a:t>
            </a:r>
            <a:r>
              <a:rPr lang="zh-CN" altLang="en-US" dirty="0" smtClean="0"/>
              <a:t>个，稳定性</a:t>
            </a:r>
            <a:r>
              <a:rPr lang="en-US" altLang="zh-CN" dirty="0" smtClean="0"/>
              <a:t>80%</a:t>
            </a:r>
            <a:r>
              <a:rPr lang="zh-CN" altLang="en-US" dirty="0" smtClean="0"/>
              <a:t>；</a:t>
            </a:r>
            <a:endParaRPr lang="en-US" altLang="zh-CN" dirty="0" smtClean="0"/>
          </a:p>
          <a:p>
            <a:r>
              <a:rPr lang="en-US" altLang="zh-CN" dirty="0" smtClean="0"/>
              <a:t>2</a:t>
            </a:r>
            <a:r>
              <a:rPr lang="zh-CN" altLang="en-US" dirty="0" smtClean="0"/>
              <a:t>、我们</a:t>
            </a:r>
            <a:r>
              <a:rPr lang="zh-CN" altLang="en-US" dirty="0" smtClean="0"/>
              <a:t>统计到累计净利润前十名和累计净利润周度增长前十名，经过共同统计分析，我们选出</a:t>
            </a:r>
            <a:r>
              <a:rPr lang="zh-CN" altLang="en-US" dirty="0" smtClean="0"/>
              <a:t>了本周实</a:t>
            </a:r>
            <a:r>
              <a:rPr lang="zh-CN" altLang="en-US" dirty="0" smtClean="0"/>
              <a:t>盘大赛盈利性较强的品种：集运指数（欧线）、黄金、</a:t>
            </a:r>
            <a:r>
              <a:rPr lang="en-US" altLang="zh-CN" dirty="0" smtClean="0"/>
              <a:t>10</a:t>
            </a:r>
            <a:r>
              <a:rPr lang="zh-CN" altLang="en-US" dirty="0" smtClean="0"/>
              <a:t>年期国债、</a:t>
            </a:r>
            <a:r>
              <a:rPr lang="en-US" altLang="zh-CN" dirty="0" smtClean="0"/>
              <a:t>30</a:t>
            </a:r>
            <a:r>
              <a:rPr lang="zh-CN" altLang="en-US" dirty="0" smtClean="0"/>
              <a:t>年期国债</a:t>
            </a:r>
            <a:r>
              <a:rPr lang="zh-CN" altLang="en-US" dirty="0" smtClean="0"/>
              <a:t>、黄大豆</a:t>
            </a:r>
            <a:r>
              <a:rPr lang="en-US" altLang="zh-CN" dirty="0" smtClean="0"/>
              <a:t>1</a:t>
            </a:r>
            <a:r>
              <a:rPr lang="zh-CN" altLang="en-US" dirty="0" smtClean="0"/>
              <a:t>号、焦煤、锌、</a:t>
            </a:r>
            <a:r>
              <a:rPr lang="zh-CN" altLang="en-US" dirty="0" smtClean="0"/>
              <a:t>玉米、棕榈油、沪深</a:t>
            </a:r>
            <a:r>
              <a:rPr lang="en-US" altLang="zh-CN" dirty="0" smtClean="0"/>
              <a:t>300</a:t>
            </a:r>
            <a:r>
              <a:rPr lang="zh-CN" altLang="en-US" dirty="0" smtClean="0"/>
              <a:t>、中证</a:t>
            </a:r>
            <a:r>
              <a:rPr lang="en-US" altLang="zh-CN" dirty="0" smtClean="0"/>
              <a:t>1000</a:t>
            </a:r>
            <a:r>
              <a:rPr lang="zh-CN" altLang="en-US" dirty="0" smtClean="0"/>
              <a:t>、热轧卷板。</a:t>
            </a:r>
            <a:endParaRPr lang="zh-CN" altLang="en-US" dirty="0"/>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09" y="627534"/>
            <a:ext cx="8553470" cy="1329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68" y="1956577"/>
            <a:ext cx="8544711" cy="126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931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DIAGRAM_VIRTUALLY_FRAME" val="{&quot;height&quot;:334,&quot;left&quot;:277.25,&quot;top&quot;:125.15,&quot;width&quot;:645.4}"/>
</p:tagLst>
</file>

<file path=ppt/tags/tag2.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3.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4.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5.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6.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ags/tag7.xml><?xml version="1.0" encoding="utf-8"?>
<p:tagLst xmlns:a="http://schemas.openxmlformats.org/drawingml/2006/main" xmlns:r="http://schemas.openxmlformats.org/officeDocument/2006/relationships" xmlns:p="http://schemas.openxmlformats.org/presentationml/2006/main">
  <p:tag name="KSO_WM_DIAGRAM_VIRTUALLY_FRAME" val="{&quot;height&quot;:306.78321185232136,&quot;left&quot;:239.2,&quot;top&quot;:94.8,&quot;width&quot;:212.8}"/>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图钉">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fillRect/>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fillRect/>
          </a:stretch>
        </a:blip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687</TotalTime>
  <Words>911</Words>
  <Application>Microsoft Office PowerPoint</Application>
  <PresentationFormat>全屏显示(16:9)</PresentationFormat>
  <Paragraphs>48</Paragraphs>
  <Slides>17</Slides>
  <Notes>0</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图钉</vt:lpstr>
      <vt:lpstr>第十九届期货实盘大赛分析报告</vt:lpstr>
      <vt:lpstr>目录</vt:lpstr>
      <vt:lpstr>实盘大赛整体情况</vt:lpstr>
      <vt:lpstr>实盘大赛之期末市值权益和累计净利润</vt:lpstr>
      <vt:lpstr>实盘大赛之参赛人数和入金出金</vt:lpstr>
      <vt:lpstr>实盘大赛品种盈利性分析</vt:lpstr>
      <vt:lpstr>实盘大赛之品种累计净利润排序</vt:lpstr>
      <vt:lpstr>实盘大赛之累计期货品种净利润</vt:lpstr>
      <vt:lpstr>实盘大赛之品种盈利性分析</vt:lpstr>
      <vt:lpstr>实盘大赛之部分品种点评</vt:lpstr>
      <vt:lpstr>交子期货优秀选手介绍</vt:lpstr>
      <vt:lpstr>交子期货实盘大赛之优秀选手介绍---Evan</vt:lpstr>
      <vt:lpstr>交子期货实盘大赛之优秀选手介绍---Evan</vt:lpstr>
      <vt:lpstr>交子期货实盘大赛之优秀选手介绍---Evan</vt:lpstr>
      <vt:lpstr>             利益冲突与免责条款声明</vt:lpstr>
      <vt:lpstr>联系我们/CONTACT US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jie cheng</cp:lastModifiedBy>
  <cp:revision>1419</cp:revision>
  <dcterms:created xsi:type="dcterms:W3CDTF">2014-03-06T05:36:00Z</dcterms:created>
  <dcterms:modified xsi:type="dcterms:W3CDTF">2025-05-20T05:30:58Z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9CBB28571B4A455C9B11BB7F711E5668_12</vt:lpwstr>
  </property>
</Properties>
</file>